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56032" cy="685800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417320"/>
            <a:ext cx="11094415" cy="274320"/>
          </a:xfrm>
          <a:prstGeom prst="rect">
            <a:avLst/>
          </a:prstGeom>
          <a:noFill/>
        </p:spPr>
        <p:txBody>
          <a:bodyPr wrap="square" anchor="t" lIns="0" rIns="0" tIns="0" bIns="0">
            <a:spAutoFit/>
          </a:bodyPr>
          <a:lstStyle/>
          <a:p>
            <a:pPr>
              <a:spcAft>
                <a:spcPts val="0"/>
              </a:spcAft>
            </a:pPr>
            <a:r>
              <a:rPr sz="1200" b="1" i="0">
                <a:solidFill>
                  <a:srgbClr val="3B5BDB"/>
                </a:solidFill>
              </a:rPr>
              <a:t>DISCUSSION AND REFEREE COMMENTS</a:t>
            </a:r>
          </a:p>
        </p:txBody>
      </p:sp>
      <p:sp>
        <p:nvSpPr>
          <p:cNvPr id="4" name="TextBox 3"/>
          <p:cNvSpPr txBox="1"/>
          <p:nvPr/>
        </p:nvSpPr>
        <p:spPr>
          <a:xfrm>
            <a:off x="914400" y="1783080"/>
            <a:ext cx="10332720" cy="1828800"/>
          </a:xfrm>
          <a:prstGeom prst="rect">
            <a:avLst/>
          </a:prstGeom>
          <a:noFill/>
        </p:spPr>
        <p:txBody>
          <a:bodyPr wrap="square" anchor="ctr" lIns="0" rIns="0" tIns="0" bIns="0">
            <a:spAutoFit/>
          </a:bodyPr>
          <a:lstStyle/>
          <a:p>
            <a:pPr>
              <a:spcAft>
                <a:spcPts val="0"/>
              </a:spcAft>
            </a:pPr>
            <a:r>
              <a:rPr sz="3200" b="1" i="0">
                <a:solidFill>
                  <a:srgbClr val="1A1A2E"/>
                </a:solidFill>
              </a:rPr>
              <a:t>Gender Equity Insights 2020: Delivering the Business Outcomes</a:t>
            </a:r>
          </a:p>
        </p:txBody>
      </p:sp>
      <p:sp>
        <p:nvSpPr>
          <p:cNvPr id="5" name="TextBox 4"/>
          <p:cNvSpPr txBox="1"/>
          <p:nvPr/>
        </p:nvSpPr>
        <p:spPr>
          <a:xfrm>
            <a:off x="914400" y="3749039"/>
            <a:ext cx="10332720" cy="1005840"/>
          </a:xfrm>
          <a:prstGeom prst="rect">
            <a:avLst/>
          </a:prstGeom>
          <a:noFill/>
        </p:spPr>
        <p:txBody>
          <a:bodyPr wrap="square" anchor="t" lIns="0" rIns="0" tIns="0" bIns="0">
            <a:spAutoFit/>
          </a:bodyPr>
          <a:lstStyle/>
          <a:p>
            <a:pPr>
              <a:spcAft>
                <a:spcPts val="600"/>
              </a:spcAft>
            </a:pPr>
            <a:r>
              <a:rPr sz="1800" b="0" i="0">
                <a:solidFill>
                  <a:srgbClr val="374151"/>
                </a:solidFill>
              </a:rPr>
              <a:t>Rebecca Cassells, Alan Duncan</a:t>
            </a:r>
          </a:p>
          <a:p>
            <a:pPr>
              <a:spcAft>
                <a:spcPts val="0"/>
              </a:spcAft>
            </a:pPr>
            <a:r>
              <a:rPr sz="1300" b="0" i="0">
                <a:solidFill>
                  <a:srgbClr val="6B7280"/>
                </a:solidFill>
              </a:rPr>
              <a:t>Finance · 2026-10-01</a:t>
            </a:r>
          </a:p>
        </p:txBody>
      </p:sp>
      <p:sp>
        <p:nvSpPr>
          <p:cNvPr id="6" name="Rounded Rectangle 5"/>
          <p:cNvSpPr/>
          <p:nvPr/>
        </p:nvSpPr>
        <p:spPr>
          <a:xfrm>
            <a:off x="914400" y="5074920"/>
            <a:ext cx="10332720" cy="1051560"/>
          </a:xfrm>
          <a:prstGeom prst="roundRect">
            <a:avLst>
              <a:gd name="adj" fmla="val 8695"/>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115568" y="5239512"/>
            <a:ext cx="9930384" cy="228600"/>
          </a:xfrm>
          <a:prstGeom prst="rect">
            <a:avLst/>
          </a:prstGeom>
          <a:noFill/>
        </p:spPr>
        <p:txBody>
          <a:bodyPr wrap="square" anchor="t" lIns="0" rIns="0" tIns="0" bIns="0">
            <a:spAutoFit/>
          </a:bodyPr>
          <a:lstStyle/>
          <a:p>
            <a:pPr>
              <a:spcAft>
                <a:spcPts val="0"/>
              </a:spcAft>
            </a:pPr>
            <a:r>
              <a:rPr sz="1000" b="1" i="0">
                <a:solidFill>
                  <a:srgbClr val="6B7280"/>
                </a:solidFill>
              </a:rPr>
              <a:t>PLEASE NOTE</a:t>
            </a:r>
          </a:p>
        </p:txBody>
      </p:sp>
      <p:sp>
        <p:nvSpPr>
          <p:cNvPr id="8" name="TextBox 7"/>
          <p:cNvSpPr txBox="1"/>
          <p:nvPr/>
        </p:nvSpPr>
        <p:spPr>
          <a:xfrm>
            <a:off x="1115568" y="5550407"/>
            <a:ext cx="9930384" cy="374904"/>
          </a:xfrm>
          <a:prstGeom prst="rect">
            <a:avLst/>
          </a:prstGeom>
          <a:noFill/>
        </p:spPr>
        <p:txBody>
          <a:bodyPr wrap="square" anchor="t" lIns="0" rIns="0" tIns="0" bIns="0">
            <a:spAutoFit/>
          </a:bodyPr>
          <a:lstStyle/>
          <a:p>
            <a:pPr>
              <a:spcAft>
                <a:spcPts val="0"/>
              </a:spcAft>
            </a:pPr>
            <a:r>
              <a:rPr sz="1200" b="0" i="0">
                <a:solidFill>
                  <a:srgbClr val="374151"/>
                </a:solidFill>
              </a:rPr>
              <a:t>Prepared with AI assistance as a pre-release review. Please review and edit before relying on it, and disclose AI use per the relevant organisation's policy.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749808"/>
            <a:ext cx="11094415" cy="685800"/>
          </a:xfrm>
          <a:prstGeom prst="rect">
            <a:avLst/>
          </a:prstGeom>
          <a:noFill/>
        </p:spPr>
        <p:txBody>
          <a:bodyPr wrap="square" anchor="ctr" lIns="0" rIns="0" tIns="0" bIns="0">
            <a:spAutoFit/>
          </a:bodyPr>
          <a:lstStyle/>
          <a:p>
            <a:pPr>
              <a:spcAft>
                <a:spcPts val="0"/>
              </a:spcAft>
            </a:pPr>
            <a:r>
              <a:rPr sz="2800" b="1" i="0">
                <a:solidFill>
                  <a:srgbClr val="1A1A2E"/>
                </a:solidFill>
              </a:rPr>
              <a:t>The paper in brief</a:t>
            </a:r>
          </a:p>
        </p:txBody>
      </p:sp>
      <p:sp>
        <p:nvSpPr>
          <p:cNvPr id="3" name="Rectangle 2"/>
          <p:cNvSpPr/>
          <p:nvPr/>
        </p:nvSpPr>
        <p:spPr>
          <a:xfrm>
            <a:off x="548640" y="15727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48640" y="1828800"/>
            <a:ext cx="5410047" cy="1737360"/>
          </a:xfrm>
          <a:prstGeom prst="roundRect">
            <a:avLst>
              <a:gd name="adj" fmla="val 5263"/>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1993392"/>
            <a:ext cx="5007711" cy="228600"/>
          </a:xfrm>
          <a:prstGeom prst="rect">
            <a:avLst/>
          </a:prstGeom>
          <a:noFill/>
        </p:spPr>
        <p:txBody>
          <a:bodyPr wrap="square" anchor="t" lIns="0" rIns="0" tIns="0" bIns="0">
            <a:spAutoFit/>
          </a:bodyPr>
          <a:lstStyle/>
          <a:p>
            <a:pPr>
              <a:spcAft>
                <a:spcPts val="0"/>
              </a:spcAft>
            </a:pPr>
            <a:r>
              <a:rPr sz="1000" b="1" i="0">
                <a:solidFill>
                  <a:srgbClr val="6B7280"/>
                </a:solidFill>
              </a:rPr>
              <a:t>RESEARCH QUESTION</a:t>
            </a:r>
          </a:p>
        </p:txBody>
      </p:sp>
      <p:sp>
        <p:nvSpPr>
          <p:cNvPr id="6" name="TextBox 5"/>
          <p:cNvSpPr txBox="1"/>
          <p:nvPr/>
        </p:nvSpPr>
        <p:spPr>
          <a:xfrm>
            <a:off x="749808" y="2304288"/>
            <a:ext cx="5007711" cy="1060704"/>
          </a:xfrm>
          <a:prstGeom prst="rect">
            <a:avLst/>
          </a:prstGeom>
          <a:noFill/>
        </p:spPr>
        <p:txBody>
          <a:bodyPr wrap="square" anchor="t" lIns="0" rIns="0" tIns="0" bIns="0">
            <a:spAutoFit/>
          </a:bodyPr>
          <a:lstStyle/>
          <a:p>
            <a:pPr>
              <a:spcAft>
                <a:spcPts val="0"/>
              </a:spcAft>
            </a:pPr>
            <a:r>
              <a:rPr sz="1450" b="0" i="0">
                <a:solidFill>
                  <a:srgbClr val="1A1A2E"/>
                </a:solidFill>
              </a:rPr>
              <a:t>Does increasing women's representation as CEOs, Board members and top managers improve the financial performance of Australian ASX-listed companies?</a:t>
            </a:r>
          </a:p>
        </p:txBody>
      </p:sp>
      <p:sp>
        <p:nvSpPr>
          <p:cNvPr id="7" name="Rounded Rectangle 6"/>
          <p:cNvSpPr/>
          <p:nvPr/>
        </p:nvSpPr>
        <p:spPr>
          <a:xfrm>
            <a:off x="6233007" y="1828800"/>
            <a:ext cx="5410047" cy="1737360"/>
          </a:xfrm>
          <a:prstGeom prst="roundRect">
            <a:avLst>
              <a:gd name="adj" fmla="val 5263"/>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34175" y="1993392"/>
            <a:ext cx="5007711" cy="228600"/>
          </a:xfrm>
          <a:prstGeom prst="rect">
            <a:avLst/>
          </a:prstGeom>
          <a:noFill/>
        </p:spPr>
        <p:txBody>
          <a:bodyPr wrap="square" anchor="t" lIns="0" rIns="0" tIns="0" bIns="0">
            <a:spAutoFit/>
          </a:bodyPr>
          <a:lstStyle/>
          <a:p>
            <a:pPr>
              <a:spcAft>
                <a:spcPts val="0"/>
              </a:spcAft>
            </a:pPr>
            <a:r>
              <a:rPr sz="1000" b="1" i="0">
                <a:solidFill>
                  <a:srgbClr val="6B7280"/>
                </a:solidFill>
              </a:rPr>
              <a:t>SETTING AND METHOD</a:t>
            </a:r>
          </a:p>
        </p:txBody>
      </p:sp>
      <p:sp>
        <p:nvSpPr>
          <p:cNvPr id="9" name="TextBox 8"/>
          <p:cNvSpPr txBox="1"/>
          <p:nvPr/>
        </p:nvSpPr>
        <p:spPr>
          <a:xfrm>
            <a:off x="6434175" y="2304288"/>
            <a:ext cx="5007711" cy="1060704"/>
          </a:xfrm>
          <a:prstGeom prst="rect">
            <a:avLst/>
          </a:prstGeom>
          <a:noFill/>
        </p:spPr>
        <p:txBody>
          <a:bodyPr wrap="square" anchor="t" lIns="0" rIns="0" tIns="0" bIns="0">
            <a:spAutoFit/>
          </a:bodyPr>
          <a:lstStyle/>
          <a:p>
            <a:pPr>
              <a:spcAft>
                <a:spcPts val="0"/>
              </a:spcAft>
            </a:pPr>
            <a:r>
              <a:rPr sz="1350" b="0" i="0">
                <a:solidFill>
                  <a:srgbClr val="374151"/>
                </a:solidFill>
              </a:rPr>
              <a:t>WGEA reporting data (2014 to 2019) matched to Morningstar financials for ASX-listed reporters; two-way fixed-effects regressions of Tobin's Q and a sector-outperformance indicator on changes in female leadership.</a:t>
            </a:r>
          </a:p>
        </p:txBody>
      </p:sp>
      <p:sp>
        <p:nvSpPr>
          <p:cNvPr id="10" name="Rounded Rectangle 9"/>
          <p:cNvSpPr/>
          <p:nvPr/>
        </p:nvSpPr>
        <p:spPr>
          <a:xfrm>
            <a:off x="548640" y="3749039"/>
            <a:ext cx="5410047" cy="2331720"/>
          </a:xfrm>
          <a:prstGeom prst="roundRect">
            <a:avLst>
              <a:gd name="adj" fmla="val 3921"/>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3913631"/>
            <a:ext cx="5007711" cy="228600"/>
          </a:xfrm>
          <a:prstGeom prst="rect">
            <a:avLst/>
          </a:prstGeom>
          <a:noFill/>
        </p:spPr>
        <p:txBody>
          <a:bodyPr wrap="square" anchor="t" lIns="0" rIns="0" tIns="0" bIns="0">
            <a:spAutoFit/>
          </a:bodyPr>
          <a:lstStyle/>
          <a:p>
            <a:pPr>
              <a:spcAft>
                <a:spcPts val="0"/>
              </a:spcAft>
            </a:pPr>
            <a:r>
              <a:rPr sz="1000" b="1" i="0">
                <a:solidFill>
                  <a:srgbClr val="6B7280"/>
                </a:solidFill>
              </a:rPr>
              <a:t>KEY FINDINGS</a:t>
            </a:r>
          </a:p>
        </p:txBody>
      </p:sp>
      <p:sp>
        <p:nvSpPr>
          <p:cNvPr id="12" name="TextBox 11"/>
          <p:cNvSpPr txBox="1"/>
          <p:nvPr/>
        </p:nvSpPr>
        <p:spPr>
          <a:xfrm>
            <a:off x="749808" y="4224527"/>
            <a:ext cx="5007711" cy="1655063"/>
          </a:xfrm>
          <a:prstGeom prst="rect">
            <a:avLst/>
          </a:prstGeom>
          <a:noFill/>
        </p:spPr>
        <p:txBody>
          <a:bodyPr wrap="square" anchor="t" lIns="0" rIns="0" tIns="0" bIns="0">
            <a:spAutoFit/>
          </a:bodyPr>
          <a:lstStyle/>
          <a:p>
            <a:pPr marL="219456" indent="-219456">
              <a:spcAft>
                <a:spcPts val="700"/>
              </a:spcAft>
              <a:buClr>
                <a:srgbClr val="3B5BDB"/>
              </a:buClr>
              <a:buChar char="•"/>
            </a:pPr>
            <a:r>
              <a:rPr sz="1350" b="0" i="0">
                <a:solidFill>
                  <a:srgbClr val="1A1A2E"/>
                </a:solidFill>
              </a:rPr>
              <a:t>Women hold 29.3% of Board seats, 30.2% of KMP roles, 17.1% of CEO roles, 14.1% of Board Chair roles.</a:t>
            </a:r>
          </a:p>
          <a:p>
            <a:pPr marL="219456" indent="-219456">
              <a:spcAft>
                <a:spcPts val="700"/>
              </a:spcAft>
              <a:buClr>
                <a:srgbClr val="3B5BDB"/>
              </a:buClr>
              <a:buChar char="•"/>
            </a:pPr>
            <a:r>
              <a:rPr sz="1350" b="0" i="0">
                <a:solidFill>
                  <a:srgbClr val="1A1A2E"/>
                </a:solidFill>
              </a:rPr>
              <a:t>Claims a Board female-share rise adds 4.9% market value (AUD $78.5m); KMP rise adds 6.6% (AUD $104.7m).</a:t>
            </a:r>
          </a:p>
          <a:p>
            <a:pPr marL="219456" indent="-219456">
              <a:spcAft>
                <a:spcPts val="700"/>
              </a:spcAft>
              <a:buClr>
                <a:srgbClr val="3B5BDB"/>
              </a:buClr>
              <a:buChar char="•"/>
            </a:pPr>
            <a:r>
              <a:rPr sz="1350" b="0" i="0">
                <a:solidFill>
                  <a:srgbClr val="1A1A2E"/>
                </a:solidFill>
              </a:rPr>
              <a:t>Claims a female CEO raises the chance of outperforming the sector on 3+ metrics by 12.9 (points).</a:t>
            </a:r>
          </a:p>
        </p:txBody>
      </p:sp>
      <p:sp>
        <p:nvSpPr>
          <p:cNvPr id="13" name="Rounded Rectangle 12"/>
          <p:cNvSpPr/>
          <p:nvPr/>
        </p:nvSpPr>
        <p:spPr>
          <a:xfrm>
            <a:off x="6233007" y="3749039"/>
            <a:ext cx="5410047" cy="2331720"/>
          </a:xfrm>
          <a:prstGeom prst="roundRect">
            <a:avLst>
              <a:gd name="adj" fmla="val 3921"/>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34175" y="3913631"/>
            <a:ext cx="5007711" cy="228600"/>
          </a:xfrm>
          <a:prstGeom prst="rect">
            <a:avLst/>
          </a:prstGeom>
          <a:noFill/>
        </p:spPr>
        <p:txBody>
          <a:bodyPr wrap="square" anchor="t" lIns="0" rIns="0" tIns="0" bIns="0">
            <a:spAutoFit/>
          </a:bodyPr>
          <a:lstStyle/>
          <a:p>
            <a:pPr>
              <a:spcAft>
                <a:spcPts val="0"/>
              </a:spcAft>
            </a:pPr>
            <a:r>
              <a:rPr sz="1000" b="1" i="0">
                <a:solidFill>
                  <a:srgbClr val="3B5BDB"/>
                </a:solidFill>
              </a:rPr>
              <a:t>WHAT THE PAPER DOES WELL</a:t>
            </a:r>
          </a:p>
        </p:txBody>
      </p:sp>
      <p:sp>
        <p:nvSpPr>
          <p:cNvPr id="15" name="TextBox 14"/>
          <p:cNvSpPr txBox="1"/>
          <p:nvPr/>
        </p:nvSpPr>
        <p:spPr>
          <a:xfrm>
            <a:off x="6434175" y="4224527"/>
            <a:ext cx="5007711" cy="1655063"/>
          </a:xfrm>
          <a:prstGeom prst="rect">
            <a:avLst/>
          </a:prstGeom>
          <a:noFill/>
        </p:spPr>
        <p:txBody>
          <a:bodyPr wrap="square" anchor="t" lIns="0" rIns="0" tIns="0" bIns="0">
            <a:spAutoFit/>
          </a:bodyPr>
          <a:lstStyle/>
          <a:p>
            <a:pPr marL="219456" indent="-219456">
              <a:spcAft>
                <a:spcPts val="700"/>
              </a:spcAft>
              <a:buClr>
                <a:srgbClr val="3B5BDB"/>
              </a:buClr>
              <a:buChar char="•"/>
            </a:pPr>
            <a:r>
              <a:rPr sz="1350" b="0" i="0">
                <a:solidFill>
                  <a:srgbClr val="1A1A2E"/>
                </a:solidFill>
              </a:rPr>
              <a:t>Unique population-level, longitudinal WGEA data linked to company financials.</a:t>
            </a:r>
          </a:p>
          <a:p>
            <a:pPr marL="219456" indent="-219456">
              <a:spcAft>
                <a:spcPts val="700"/>
              </a:spcAft>
              <a:buClr>
                <a:srgbClr val="3B5BDB"/>
              </a:buClr>
              <a:buChar char="•"/>
            </a:pPr>
            <a:r>
              <a:rPr sz="1350" b="0" i="0">
                <a:solidFill>
                  <a:srgbClr val="1A1A2E"/>
                </a:solidFill>
              </a:rPr>
              <a:t>Clear descriptive trends by role, industry and market capitalisation.</a:t>
            </a:r>
          </a:p>
          <a:p>
            <a:pPr marL="219456" indent="-219456">
              <a:spcAft>
                <a:spcPts val="700"/>
              </a:spcAft>
              <a:buClr>
                <a:srgbClr val="3B5BDB"/>
              </a:buClr>
              <a:buChar char="•"/>
            </a:pPr>
            <a:r>
              <a:rPr sz="1350" b="0" i="0">
                <a:solidFill>
                  <a:srgbClr val="1A1A2E"/>
                </a:solidFill>
              </a:rPr>
              <a:t>Attempts to address firm heterogeneity and business-cycle effects with fixed effects.</a:t>
            </a:r>
          </a:p>
        </p:txBody>
      </p:sp>
      <p:sp>
        <p:nvSpPr>
          <p:cNvPr id="16" name="TextBox 15"/>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17" name="TextBox 16"/>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749808"/>
            <a:ext cx="11094415" cy="685800"/>
          </a:xfrm>
          <a:prstGeom prst="rect">
            <a:avLst/>
          </a:prstGeom>
          <a:noFill/>
        </p:spPr>
        <p:txBody>
          <a:bodyPr wrap="square" anchor="ctr" lIns="0" rIns="0" tIns="0" bIns="0">
            <a:spAutoFit/>
          </a:bodyPr>
          <a:lstStyle/>
          <a:p>
            <a:pPr>
              <a:spcAft>
                <a:spcPts val="0"/>
              </a:spcAft>
            </a:pPr>
            <a:r>
              <a:rPr sz="2800" b="1" i="0">
                <a:solidFill>
                  <a:srgbClr val="1A1A2E"/>
                </a:solidFill>
              </a:rPr>
              <a:t>Overall assessment</a:t>
            </a:r>
          </a:p>
        </p:txBody>
      </p:sp>
      <p:sp>
        <p:nvSpPr>
          <p:cNvPr id="3" name="Rectangle 2"/>
          <p:cNvSpPr/>
          <p:nvPr/>
        </p:nvSpPr>
        <p:spPr>
          <a:xfrm>
            <a:off x="548640" y="15727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874519"/>
            <a:ext cx="11094415" cy="2651760"/>
          </a:xfrm>
          <a:prstGeom prst="rect">
            <a:avLst/>
          </a:prstGeom>
          <a:noFill/>
        </p:spPr>
        <p:txBody>
          <a:bodyPr wrap="square" anchor="t" lIns="0" rIns="0" tIns="0" bIns="0">
            <a:spAutoFit/>
          </a:bodyPr>
          <a:lstStyle/>
          <a:p>
            <a:pPr marL="219456" indent="-219456">
              <a:spcAft>
                <a:spcPts val="1200"/>
              </a:spcAft>
              <a:buClr>
                <a:srgbClr val="3B5BDB"/>
              </a:buClr>
              <a:buChar char="•"/>
            </a:pPr>
            <a:r>
              <a:rPr sz="1600" b="0" i="0">
                <a:solidFill>
                  <a:srgbClr val="1A1A2E"/>
                </a:solidFill>
              </a:rPr>
              <a:t>Valuable linked longitudinal dataset and clear descriptive picture of women in Australian corporate leadership.</a:t>
            </a:r>
          </a:p>
          <a:p>
            <a:pPr marL="219456" indent="-219456">
              <a:spcAft>
                <a:spcPts val="1200"/>
              </a:spcAft>
              <a:buClr>
                <a:srgbClr val="3B5BDB"/>
              </a:buClr>
              <a:buChar char="•"/>
            </a:pPr>
            <a:r>
              <a:rPr sz="1600" b="0" i="0">
                <a:solidFill>
                  <a:srgbClr val="1A1A2E"/>
                </a:solidFill>
              </a:rPr>
              <a:t>Causal claims rest on fixed effects with contemporaneous changes; promised reverse-causality test is never shown.</a:t>
            </a:r>
          </a:p>
          <a:p>
            <a:pPr marL="219456" indent="-219456">
              <a:spcAft>
                <a:spcPts val="1200"/>
              </a:spcAft>
              <a:buClr>
                <a:srgbClr val="3B5BDB"/>
              </a:buClr>
              <a:buChar char="•"/>
            </a:pPr>
            <a:r>
              <a:rPr sz="1600" b="0" i="0">
                <a:solidFill>
                  <a:srgbClr val="1A1A2E"/>
                </a:solidFill>
              </a:rPr>
              <a:t>Headline '10 points or more' regressors are undefined; no standard errors, firm counts or robustness checks reported.</a:t>
            </a:r>
          </a:p>
          <a:p>
            <a:pPr marL="219456" indent="-219456">
              <a:spcAft>
                <a:spcPts val="1200"/>
              </a:spcAft>
              <a:buClr>
                <a:srgbClr val="3B5BDB"/>
              </a:buClr>
              <a:buChar char="•"/>
            </a:pPr>
            <a:r>
              <a:rPr sz="1600" b="0" i="0">
                <a:solidFill>
                  <a:srgbClr val="1A1A2E"/>
                </a:solidFill>
              </a:rPr>
              <a:t>Table 2 signs, stars and Summary dollar figures contradict Table 3; no policy options for decision-makers.</a:t>
            </a:r>
          </a:p>
        </p:txBody>
      </p:sp>
      <p:sp>
        <p:nvSpPr>
          <p:cNvPr id="5" name="Rounded Rectangle 4"/>
          <p:cNvSpPr/>
          <p:nvPr/>
        </p:nvSpPr>
        <p:spPr>
          <a:xfrm>
            <a:off x="548640" y="4754880"/>
            <a:ext cx="11094415" cy="1417320"/>
          </a:xfrm>
          <a:prstGeom prst="roundRect">
            <a:avLst>
              <a:gd name="adj" fmla="val 6451"/>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49808" y="4919472"/>
            <a:ext cx="10692079" cy="228600"/>
          </a:xfrm>
          <a:prstGeom prst="rect">
            <a:avLst/>
          </a:prstGeom>
          <a:noFill/>
        </p:spPr>
        <p:txBody>
          <a:bodyPr wrap="square" anchor="t" lIns="0" rIns="0" tIns="0" bIns="0">
            <a:spAutoFit/>
          </a:bodyPr>
          <a:lstStyle/>
          <a:p>
            <a:pPr>
              <a:spcAft>
                <a:spcPts val="0"/>
              </a:spcAft>
            </a:pPr>
            <a:r>
              <a:rPr sz="1000" b="1" i="0">
                <a:solidFill>
                  <a:srgbClr val="3B5BDB"/>
                </a:solidFill>
              </a:rPr>
              <a:t>MOST IMPORTANT NEXT STEP</a:t>
            </a:r>
          </a:p>
        </p:txBody>
      </p:sp>
      <p:sp>
        <p:nvSpPr>
          <p:cNvPr id="7" name="TextBox 6"/>
          <p:cNvSpPr txBox="1"/>
          <p:nvPr/>
        </p:nvSpPr>
        <p:spPr>
          <a:xfrm>
            <a:off x="749808" y="5230368"/>
            <a:ext cx="10692079" cy="740664"/>
          </a:xfrm>
          <a:prstGeom prst="rect">
            <a:avLst/>
          </a:prstGeom>
          <a:noFill/>
        </p:spPr>
        <p:txBody>
          <a:bodyPr wrap="square" anchor="t" lIns="0" rIns="0" tIns="0" bIns="0">
            <a:spAutoFit/>
          </a:bodyPr>
          <a:lstStyle/>
          <a:p>
            <a:pPr>
              <a:spcAft>
                <a:spcPts val="0"/>
              </a:spcAft>
            </a:pPr>
            <a:r>
              <a:rPr sz="1600" b="0" i="0">
                <a:solidFill>
                  <a:srgbClr val="1A1A2E"/>
                </a:solidFill>
              </a:rPr>
              <a:t>Define the change regressors, report clustered standard errors and sample counts, show lead/placebo and reverse-causality tests, and soften causal language accordingly.</a:t>
            </a:r>
          </a:p>
        </p:txBody>
      </p:sp>
      <p:sp>
        <p:nvSpPr>
          <p:cNvPr id="8" name="TextBox 7"/>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9" name="TextBox 8"/>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749808"/>
            <a:ext cx="11094415" cy="685800"/>
          </a:xfrm>
          <a:prstGeom prst="rect">
            <a:avLst/>
          </a:prstGeom>
          <a:noFill/>
        </p:spPr>
        <p:txBody>
          <a:bodyPr wrap="square" anchor="ctr" lIns="0" rIns="0" tIns="0" bIns="0">
            <a:spAutoFit/>
          </a:bodyPr>
          <a:lstStyle/>
          <a:p>
            <a:pPr>
              <a:spcAft>
                <a:spcPts val="0"/>
              </a:spcAft>
            </a:pPr>
            <a:r>
              <a:rPr sz="2800" b="1" i="0">
                <a:solidFill>
                  <a:srgbClr val="1A1A2E"/>
                </a:solidFill>
              </a:rPr>
              <a:t>At a glance</a:t>
            </a:r>
          </a:p>
        </p:txBody>
      </p:sp>
      <p:sp>
        <p:nvSpPr>
          <p:cNvPr id="3" name="Rectangle 2"/>
          <p:cNvSpPr/>
          <p:nvPr/>
        </p:nvSpPr>
        <p:spPr>
          <a:xfrm>
            <a:off x="548640" y="15727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48640" y="1828800"/>
            <a:ext cx="3515258" cy="1325880"/>
          </a:xfrm>
          <a:prstGeom prst="roundRect">
            <a:avLst>
              <a:gd name="adj" fmla="val 689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49808" y="2048256"/>
            <a:ext cx="128016" cy="128016"/>
          </a:xfrm>
          <a:prstGeom prst="rect">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50976" y="2011680"/>
            <a:ext cx="2966618" cy="228600"/>
          </a:xfrm>
          <a:prstGeom prst="rect">
            <a:avLst/>
          </a:prstGeom>
          <a:noFill/>
        </p:spPr>
        <p:txBody>
          <a:bodyPr wrap="square" anchor="t" lIns="0" rIns="0" tIns="0" bIns="0">
            <a:spAutoFit/>
          </a:bodyPr>
          <a:lstStyle/>
          <a:p>
            <a:pPr>
              <a:spcAft>
                <a:spcPts val="0"/>
              </a:spcAft>
            </a:pPr>
            <a:r>
              <a:rPr sz="1000" b="1" i="0">
                <a:solidFill>
                  <a:srgbClr val="6B7280"/>
                </a:solidFill>
              </a:rPr>
              <a:t>MAJOR COMMENTS</a:t>
            </a:r>
          </a:p>
        </p:txBody>
      </p:sp>
      <p:sp>
        <p:nvSpPr>
          <p:cNvPr id="7" name="TextBox 6"/>
          <p:cNvSpPr txBox="1"/>
          <p:nvPr/>
        </p:nvSpPr>
        <p:spPr>
          <a:xfrm>
            <a:off x="749808" y="2286000"/>
            <a:ext cx="3112922" cy="777240"/>
          </a:xfrm>
          <a:prstGeom prst="rect">
            <a:avLst/>
          </a:prstGeom>
          <a:noFill/>
        </p:spPr>
        <p:txBody>
          <a:bodyPr wrap="square" anchor="ctr" lIns="0" rIns="0" tIns="0" bIns="0">
            <a:spAutoFit/>
          </a:bodyPr>
          <a:lstStyle/>
          <a:p>
            <a:pPr>
              <a:spcAft>
                <a:spcPts val="0"/>
              </a:spcAft>
            </a:pPr>
            <a:r>
              <a:rPr sz="4000" b="1" i="0">
                <a:solidFill>
                  <a:srgbClr val="1A1A2E"/>
                </a:solidFill>
              </a:rPr>
              <a:t>19</a:t>
            </a:r>
          </a:p>
        </p:txBody>
      </p:sp>
      <p:sp>
        <p:nvSpPr>
          <p:cNvPr id="8" name="Rounded Rectangle 7"/>
          <p:cNvSpPr/>
          <p:nvPr/>
        </p:nvSpPr>
        <p:spPr>
          <a:xfrm>
            <a:off x="4338218" y="1828800"/>
            <a:ext cx="3515258" cy="1325880"/>
          </a:xfrm>
          <a:prstGeom prst="roundRect">
            <a:avLst>
              <a:gd name="adj" fmla="val 689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539386" y="2048256"/>
            <a:ext cx="128016" cy="128016"/>
          </a:xfrm>
          <a:prstGeom prst="rect">
            <a:avLst/>
          </a:prstGeom>
          <a:solidFill>
            <a:srgbClr val="898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740554" y="2011680"/>
            <a:ext cx="2966618" cy="228600"/>
          </a:xfrm>
          <a:prstGeom prst="rect">
            <a:avLst/>
          </a:prstGeom>
          <a:noFill/>
        </p:spPr>
        <p:txBody>
          <a:bodyPr wrap="square" anchor="t" lIns="0" rIns="0" tIns="0" bIns="0">
            <a:spAutoFit/>
          </a:bodyPr>
          <a:lstStyle/>
          <a:p>
            <a:pPr>
              <a:spcAft>
                <a:spcPts val="0"/>
              </a:spcAft>
            </a:pPr>
            <a:r>
              <a:rPr sz="1000" b="1" i="0">
                <a:solidFill>
                  <a:srgbClr val="6B7280"/>
                </a:solidFill>
              </a:rPr>
              <a:t>MINOR COMMENTS</a:t>
            </a:r>
          </a:p>
        </p:txBody>
      </p:sp>
      <p:sp>
        <p:nvSpPr>
          <p:cNvPr id="11" name="TextBox 10"/>
          <p:cNvSpPr txBox="1"/>
          <p:nvPr/>
        </p:nvSpPr>
        <p:spPr>
          <a:xfrm>
            <a:off x="4539386" y="2286000"/>
            <a:ext cx="3112922" cy="777240"/>
          </a:xfrm>
          <a:prstGeom prst="rect">
            <a:avLst/>
          </a:prstGeom>
          <a:noFill/>
        </p:spPr>
        <p:txBody>
          <a:bodyPr wrap="square" anchor="ctr" lIns="0" rIns="0" tIns="0" bIns="0">
            <a:spAutoFit/>
          </a:bodyPr>
          <a:lstStyle/>
          <a:p>
            <a:pPr>
              <a:spcAft>
                <a:spcPts val="0"/>
              </a:spcAft>
            </a:pPr>
            <a:r>
              <a:rPr sz="4000" b="1" i="0">
                <a:solidFill>
                  <a:srgbClr val="1A1A2E"/>
                </a:solidFill>
              </a:rPr>
              <a:t>6</a:t>
            </a:r>
          </a:p>
        </p:txBody>
      </p:sp>
      <p:sp>
        <p:nvSpPr>
          <p:cNvPr id="12" name="Rounded Rectangle 11"/>
          <p:cNvSpPr/>
          <p:nvPr/>
        </p:nvSpPr>
        <p:spPr>
          <a:xfrm>
            <a:off x="8127796" y="1828800"/>
            <a:ext cx="3515258" cy="1325880"/>
          </a:xfrm>
          <a:prstGeom prst="roundRect">
            <a:avLst>
              <a:gd name="adj" fmla="val 689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328964" y="2011680"/>
            <a:ext cx="2966618" cy="228600"/>
          </a:xfrm>
          <a:prstGeom prst="rect">
            <a:avLst/>
          </a:prstGeom>
          <a:noFill/>
        </p:spPr>
        <p:txBody>
          <a:bodyPr wrap="square" anchor="t" lIns="0" rIns="0" tIns="0" bIns="0">
            <a:spAutoFit/>
          </a:bodyPr>
          <a:lstStyle/>
          <a:p>
            <a:pPr>
              <a:spcAft>
                <a:spcPts val="0"/>
              </a:spcAft>
            </a:pPr>
            <a:r>
              <a:rPr sz="1000" b="1" i="0">
                <a:solidFill>
                  <a:srgbClr val="6B7280"/>
                </a:solidFill>
              </a:rPr>
              <a:t>POTENTIAL RECOMMENDATION</a:t>
            </a:r>
          </a:p>
        </p:txBody>
      </p:sp>
      <p:sp>
        <p:nvSpPr>
          <p:cNvPr id="14" name="TextBox 13"/>
          <p:cNvSpPr txBox="1"/>
          <p:nvPr/>
        </p:nvSpPr>
        <p:spPr>
          <a:xfrm>
            <a:off x="8328964" y="2286000"/>
            <a:ext cx="3112922" cy="777240"/>
          </a:xfrm>
          <a:prstGeom prst="rect">
            <a:avLst/>
          </a:prstGeom>
          <a:noFill/>
        </p:spPr>
        <p:txBody>
          <a:bodyPr wrap="square" anchor="ctr" lIns="0" rIns="0" tIns="0" bIns="0">
            <a:spAutoFit/>
          </a:bodyPr>
          <a:lstStyle/>
          <a:p>
            <a:pPr>
              <a:spcAft>
                <a:spcPts val="0"/>
              </a:spcAft>
            </a:pPr>
            <a:r>
              <a:rPr sz="2400" b="1" i="0">
                <a:solidFill>
                  <a:srgbClr val="1A1A2E"/>
                </a:solidFill>
              </a:rPr>
              <a:t>Substantial revision</a:t>
            </a:r>
          </a:p>
        </p:txBody>
      </p:sp>
      <p:sp>
        <p:nvSpPr>
          <p:cNvPr id="15" name="TextBox 14"/>
          <p:cNvSpPr txBox="1"/>
          <p:nvPr/>
        </p:nvSpPr>
        <p:spPr>
          <a:xfrm>
            <a:off x="548640" y="3474720"/>
            <a:ext cx="11094415" cy="274320"/>
          </a:xfrm>
          <a:prstGeom prst="rect">
            <a:avLst/>
          </a:prstGeom>
          <a:noFill/>
        </p:spPr>
        <p:txBody>
          <a:bodyPr wrap="square" anchor="t" lIns="0" rIns="0" tIns="0" bIns="0">
            <a:spAutoFit/>
          </a:bodyPr>
          <a:lstStyle/>
          <a:p>
            <a:pPr>
              <a:spcAft>
                <a:spcPts val="0"/>
              </a:spcAft>
            </a:pPr>
            <a:r>
              <a:rPr sz="1400" b="1" i="0">
                <a:solidFill>
                  <a:srgbClr val="1A1A2E"/>
                </a:solidFill>
              </a:rPr>
              <a:t>Where the comments fall</a:t>
            </a:r>
          </a:p>
        </p:txBody>
      </p:sp>
      <p:sp>
        <p:nvSpPr>
          <p:cNvPr id="16" name="TextBox 15"/>
          <p:cNvSpPr txBox="1"/>
          <p:nvPr/>
        </p:nvSpPr>
        <p:spPr>
          <a:xfrm>
            <a:off x="548640" y="3886200"/>
            <a:ext cx="2377440" cy="384048"/>
          </a:xfrm>
          <a:prstGeom prst="rect">
            <a:avLst/>
          </a:prstGeom>
          <a:noFill/>
        </p:spPr>
        <p:txBody>
          <a:bodyPr wrap="square" anchor="ctr" lIns="0" rIns="0" tIns="0" bIns="0">
            <a:spAutoFit/>
          </a:bodyPr>
          <a:lstStyle/>
          <a:p>
            <a:pPr>
              <a:spcAft>
                <a:spcPts val="0"/>
              </a:spcAft>
            </a:pPr>
            <a:r>
              <a:rPr sz="1200" b="0" i="0">
                <a:solidFill>
                  <a:srgbClr val="374151"/>
                </a:solidFill>
              </a:rPr>
              <a:t>Introduction</a:t>
            </a:r>
          </a:p>
        </p:txBody>
      </p:sp>
      <p:sp>
        <p:nvSpPr>
          <p:cNvPr id="17" name="Rectangle 16"/>
          <p:cNvSpPr/>
          <p:nvPr/>
        </p:nvSpPr>
        <p:spPr>
          <a:xfrm>
            <a:off x="3108960" y="3986784"/>
            <a:ext cx="742149" cy="182880"/>
          </a:xfrm>
          <a:prstGeom prst="rect">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3878541" y="3986784"/>
            <a:ext cx="742149" cy="182880"/>
          </a:xfrm>
          <a:prstGeom prst="rect">
            <a:avLst/>
          </a:prstGeom>
          <a:solidFill>
            <a:srgbClr val="898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757851" y="3886200"/>
            <a:ext cx="2194560" cy="384048"/>
          </a:xfrm>
          <a:prstGeom prst="rect">
            <a:avLst/>
          </a:prstGeom>
          <a:noFill/>
        </p:spPr>
        <p:txBody>
          <a:bodyPr wrap="square" anchor="ctr" lIns="0" rIns="0" tIns="0" bIns="0">
            <a:spAutoFit/>
          </a:bodyPr>
          <a:lstStyle/>
          <a:p>
            <a:pPr>
              <a:spcAft>
                <a:spcPts val="0"/>
              </a:spcAft>
            </a:pPr>
            <a:r>
              <a:rPr sz="1100" b="0" i="0">
                <a:solidFill>
                  <a:srgbClr val="6B7280"/>
                </a:solidFill>
              </a:rPr>
              <a:t>2 major, 2 minor</a:t>
            </a:r>
          </a:p>
        </p:txBody>
      </p:sp>
      <p:sp>
        <p:nvSpPr>
          <p:cNvPr id="20" name="TextBox 19"/>
          <p:cNvSpPr txBox="1"/>
          <p:nvPr/>
        </p:nvSpPr>
        <p:spPr>
          <a:xfrm>
            <a:off x="548640" y="4270248"/>
            <a:ext cx="2377440" cy="384048"/>
          </a:xfrm>
          <a:prstGeom prst="rect">
            <a:avLst/>
          </a:prstGeom>
          <a:noFill/>
        </p:spPr>
        <p:txBody>
          <a:bodyPr wrap="square" anchor="ctr" lIns="0" rIns="0" tIns="0" bIns="0">
            <a:spAutoFit/>
          </a:bodyPr>
          <a:lstStyle/>
          <a:p>
            <a:pPr>
              <a:spcAft>
                <a:spcPts val="0"/>
              </a:spcAft>
            </a:pPr>
            <a:r>
              <a:rPr sz="1200" b="0" i="0">
                <a:solidFill>
                  <a:srgbClr val="374151"/>
                </a:solidFill>
              </a:rPr>
              <a:t>Tables and figures</a:t>
            </a:r>
          </a:p>
        </p:txBody>
      </p:sp>
      <p:sp>
        <p:nvSpPr>
          <p:cNvPr id="21" name="Rectangle 20"/>
          <p:cNvSpPr/>
          <p:nvPr/>
        </p:nvSpPr>
        <p:spPr>
          <a:xfrm>
            <a:off x="3108960" y="4370832"/>
            <a:ext cx="5359641" cy="182880"/>
          </a:xfrm>
          <a:prstGeom prst="rect">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8496033" y="4370832"/>
            <a:ext cx="742149" cy="182880"/>
          </a:xfrm>
          <a:prstGeom prst="rect">
            <a:avLst/>
          </a:prstGeom>
          <a:solidFill>
            <a:srgbClr val="898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9375343" y="4270248"/>
            <a:ext cx="2194560" cy="384048"/>
          </a:xfrm>
          <a:prstGeom prst="rect">
            <a:avLst/>
          </a:prstGeom>
          <a:noFill/>
        </p:spPr>
        <p:txBody>
          <a:bodyPr wrap="square" anchor="ctr" lIns="0" rIns="0" tIns="0" bIns="0">
            <a:spAutoFit/>
          </a:bodyPr>
          <a:lstStyle/>
          <a:p>
            <a:pPr>
              <a:spcAft>
                <a:spcPts val="0"/>
              </a:spcAft>
            </a:pPr>
            <a:r>
              <a:rPr sz="1100" b="0" i="0">
                <a:solidFill>
                  <a:srgbClr val="6B7280"/>
                </a:solidFill>
              </a:rPr>
              <a:t>14 major, 2 minor</a:t>
            </a:r>
          </a:p>
        </p:txBody>
      </p:sp>
      <p:sp>
        <p:nvSpPr>
          <p:cNvPr id="24" name="TextBox 23"/>
          <p:cNvSpPr txBox="1"/>
          <p:nvPr/>
        </p:nvSpPr>
        <p:spPr>
          <a:xfrm>
            <a:off x="548640" y="4654296"/>
            <a:ext cx="2377440" cy="384048"/>
          </a:xfrm>
          <a:prstGeom prst="rect">
            <a:avLst/>
          </a:prstGeom>
          <a:noFill/>
        </p:spPr>
        <p:txBody>
          <a:bodyPr wrap="square" anchor="ctr" lIns="0" rIns="0" tIns="0" bIns="0">
            <a:spAutoFit/>
          </a:bodyPr>
          <a:lstStyle/>
          <a:p>
            <a:pPr>
              <a:spcAft>
                <a:spcPts val="0"/>
              </a:spcAft>
            </a:pPr>
            <a:r>
              <a:rPr sz="1200" b="0" i="0">
                <a:solidFill>
                  <a:srgbClr val="374151"/>
                </a:solidFill>
              </a:rPr>
              <a:t>Whole paper / other</a:t>
            </a:r>
          </a:p>
        </p:txBody>
      </p:sp>
      <p:sp>
        <p:nvSpPr>
          <p:cNvPr id="25" name="Rectangle 24"/>
          <p:cNvSpPr/>
          <p:nvPr/>
        </p:nvSpPr>
        <p:spPr>
          <a:xfrm>
            <a:off x="3108960" y="4754880"/>
            <a:ext cx="1126940" cy="182880"/>
          </a:xfrm>
          <a:prstGeom prst="rect">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4263332" y="4754880"/>
            <a:ext cx="742149" cy="182880"/>
          </a:xfrm>
          <a:prstGeom prst="rect">
            <a:avLst/>
          </a:prstGeom>
          <a:solidFill>
            <a:srgbClr val="898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142642" y="4654296"/>
            <a:ext cx="2194560" cy="384048"/>
          </a:xfrm>
          <a:prstGeom prst="rect">
            <a:avLst/>
          </a:prstGeom>
          <a:noFill/>
        </p:spPr>
        <p:txBody>
          <a:bodyPr wrap="square" anchor="ctr" lIns="0" rIns="0" tIns="0" bIns="0">
            <a:spAutoFit/>
          </a:bodyPr>
          <a:lstStyle/>
          <a:p>
            <a:pPr>
              <a:spcAft>
                <a:spcPts val="0"/>
              </a:spcAft>
            </a:pPr>
            <a:r>
              <a:rPr sz="1100" b="0" i="0">
                <a:solidFill>
                  <a:srgbClr val="6B7280"/>
                </a:solidFill>
              </a:rPr>
              <a:t>3 major, 2 minor</a:t>
            </a:r>
          </a:p>
        </p:txBody>
      </p:sp>
      <p:sp>
        <p:nvSpPr>
          <p:cNvPr id="28" name="TextBox 27"/>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9" name="TextBox 28"/>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457200"/>
            <a:ext cx="11094415" cy="274320"/>
          </a:xfrm>
          <a:prstGeom prst="rect">
            <a:avLst/>
          </a:prstGeom>
          <a:noFill/>
        </p:spPr>
        <p:txBody>
          <a:bodyPr wrap="square" anchor="t" lIns="0" rIns="0" tIns="0" bIns="0">
            <a:spAutoFit/>
          </a:bodyPr>
          <a:lstStyle/>
          <a:p>
            <a:pPr>
              <a:spcAft>
                <a:spcPts val="0"/>
              </a:spcAft>
            </a:pPr>
            <a:r>
              <a:rPr sz="1100" b="1" i="0">
                <a:solidFill>
                  <a:srgbClr val="6B7280"/>
                </a:solidFill>
              </a:rPr>
              <a:t>9 OF 9 CHECKS NEED ATTENTION</a:t>
            </a:r>
          </a:p>
        </p:txBody>
      </p:sp>
      <p:sp>
        <p:nvSpPr>
          <p:cNvPr id="3" name="TextBox 2"/>
          <p:cNvSpPr txBox="1"/>
          <p:nvPr/>
        </p:nvSpPr>
        <p:spPr>
          <a:xfrm>
            <a:off x="548640" y="749808"/>
            <a:ext cx="11094415" cy="685800"/>
          </a:xfrm>
          <a:prstGeom prst="rect">
            <a:avLst/>
          </a:prstGeom>
          <a:noFill/>
        </p:spPr>
        <p:txBody>
          <a:bodyPr wrap="square" anchor="ctr" lIns="0" rIns="0" tIns="0" bIns="0">
            <a:spAutoFit/>
          </a:bodyPr>
          <a:lstStyle/>
          <a:p>
            <a:pPr>
              <a:spcAft>
                <a:spcPts val="0"/>
              </a:spcAft>
            </a:pPr>
            <a:r>
              <a:rPr sz="2800" b="1" i="0">
                <a:solidFill>
                  <a:srgbClr val="1A1A2E"/>
                </a:solidFill>
              </a:rPr>
              <a:t>Empirical checklist</a:t>
            </a:r>
          </a:p>
        </p:txBody>
      </p:sp>
      <p:sp>
        <p:nvSpPr>
          <p:cNvPr id="4" name="Rectangle 3"/>
          <p:cNvSpPr/>
          <p:nvPr/>
        </p:nvSpPr>
        <p:spPr>
          <a:xfrm>
            <a:off x="548640" y="15727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1783080"/>
            <a:ext cx="3200400" cy="475488"/>
          </a:xfrm>
          <a:prstGeom prst="rect">
            <a:avLst/>
          </a:prstGeom>
          <a:noFill/>
        </p:spPr>
        <p:txBody>
          <a:bodyPr wrap="square" anchor="ctr" lIns="0" rIns="0" tIns="0" bIns="0">
            <a:spAutoFit/>
          </a:bodyPr>
          <a:lstStyle/>
          <a:p>
            <a:pPr>
              <a:spcAft>
                <a:spcPts val="0"/>
              </a:spcAft>
            </a:pPr>
            <a:r>
              <a:rPr sz="1300" b="1" i="0">
                <a:solidFill>
                  <a:srgbClr val="1A1A2E"/>
                </a:solidFill>
              </a:rPr>
              <a:t>Identification and causality</a:t>
            </a:r>
          </a:p>
        </p:txBody>
      </p:sp>
      <p:sp>
        <p:nvSpPr>
          <p:cNvPr id="6" name="Rounded Rectangle 5"/>
          <p:cNvSpPr/>
          <p:nvPr/>
        </p:nvSpPr>
        <p:spPr>
          <a:xfrm>
            <a:off x="3840480" y="1901952"/>
            <a:ext cx="764987" cy="237744"/>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900" b="1" i="0">
                <a:solidFill>
                  <a:srgbClr val="FFFFFF"/>
                </a:solidFill>
              </a:rPr>
              <a:t>CONCERN</a:t>
            </a:r>
          </a:p>
        </p:txBody>
      </p:sp>
      <p:sp>
        <p:nvSpPr>
          <p:cNvPr id="7" name="TextBox 6"/>
          <p:cNvSpPr txBox="1"/>
          <p:nvPr/>
        </p:nvSpPr>
        <p:spPr>
          <a:xfrm>
            <a:off x="5394959" y="1783080"/>
            <a:ext cx="6248095" cy="475488"/>
          </a:xfrm>
          <a:prstGeom prst="rect">
            <a:avLst/>
          </a:prstGeom>
          <a:noFill/>
        </p:spPr>
        <p:txBody>
          <a:bodyPr wrap="square" anchor="ctr" lIns="0" rIns="0" tIns="0" bIns="0">
            <a:spAutoFit/>
          </a:bodyPr>
          <a:lstStyle/>
          <a:p>
            <a:pPr>
              <a:spcAft>
                <a:spcPts val="0"/>
              </a:spcAft>
            </a:pPr>
            <a:r>
              <a:rPr sz="1150" b="0" i="0">
                <a:solidFill>
                  <a:srgbClr val="374151"/>
                </a:solidFill>
              </a:rPr>
              <a:t>Two-way fixed effects with changes measured t-1 to t; promised reverse-causality test, placebos, pre-trends and exogenous variation all absent, yet ...</a:t>
            </a:r>
          </a:p>
        </p:txBody>
      </p:sp>
      <p:sp>
        <p:nvSpPr>
          <p:cNvPr id="8" name="Rectangle 7"/>
          <p:cNvSpPr/>
          <p:nvPr/>
        </p:nvSpPr>
        <p:spPr>
          <a:xfrm>
            <a:off x="548640" y="22585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258568"/>
            <a:ext cx="3200400" cy="475488"/>
          </a:xfrm>
          <a:prstGeom prst="rect">
            <a:avLst/>
          </a:prstGeom>
          <a:noFill/>
        </p:spPr>
        <p:txBody>
          <a:bodyPr wrap="square" anchor="ctr" lIns="0" rIns="0" tIns="0" bIns="0">
            <a:spAutoFit/>
          </a:bodyPr>
          <a:lstStyle/>
          <a:p>
            <a:pPr>
              <a:spcAft>
                <a:spcPts val="0"/>
              </a:spcAft>
            </a:pPr>
            <a:r>
              <a:rPr sz="1300" b="1" i="0">
                <a:solidFill>
                  <a:srgbClr val="1A1A2E"/>
                </a:solidFill>
              </a:rPr>
              <a:t>Dependent variable validity</a:t>
            </a:r>
          </a:p>
        </p:txBody>
      </p:sp>
      <p:sp>
        <p:nvSpPr>
          <p:cNvPr id="10" name="Rounded Rectangle 9"/>
          <p:cNvSpPr/>
          <p:nvPr/>
        </p:nvSpPr>
        <p:spPr>
          <a:xfrm>
            <a:off x="3840480" y="2377439"/>
            <a:ext cx="764987" cy="237744"/>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900" b="1" i="0">
                <a:solidFill>
                  <a:srgbClr val="FFFFFF"/>
                </a:solidFill>
              </a:rPr>
              <a:t>CONCERN</a:t>
            </a:r>
          </a:p>
        </p:txBody>
      </p:sp>
      <p:sp>
        <p:nvSpPr>
          <p:cNvPr id="11" name="TextBox 10"/>
          <p:cNvSpPr txBox="1"/>
          <p:nvPr/>
        </p:nvSpPr>
        <p:spPr>
          <a:xfrm>
            <a:off x="5394959" y="2258568"/>
            <a:ext cx="6248095" cy="475488"/>
          </a:xfrm>
          <a:prstGeom prst="rect">
            <a:avLst/>
          </a:prstGeom>
          <a:noFill/>
        </p:spPr>
        <p:txBody>
          <a:bodyPr wrap="square" anchor="ctr" lIns="0" rIns="0" tIns="0" bIns="0">
            <a:spAutoFit/>
          </a:bodyPr>
          <a:lstStyle/>
          <a:p>
            <a:pPr>
              <a:spcAft>
                <a:spcPts val="0"/>
              </a:spcAft>
            </a:pPr>
            <a:r>
              <a:rPr sz="1150" b="0" i="0">
                <a:solidFill>
                  <a:srgbClr val="374151"/>
                </a:solidFill>
              </a:rPr>
              <a:t>Tobin's Q defined two ways and converted to dollars without documentation; composite mixes unscaled EBIT with ratios, undocumented quartile cells and ...</a:t>
            </a:r>
          </a:p>
        </p:txBody>
      </p:sp>
      <p:sp>
        <p:nvSpPr>
          <p:cNvPr id="12" name="Rectangle 11"/>
          <p:cNvSpPr/>
          <p:nvPr/>
        </p:nvSpPr>
        <p:spPr>
          <a:xfrm>
            <a:off x="548640" y="2734056"/>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48640" y="2734056"/>
            <a:ext cx="3200400" cy="475488"/>
          </a:xfrm>
          <a:prstGeom prst="rect">
            <a:avLst/>
          </a:prstGeom>
          <a:noFill/>
        </p:spPr>
        <p:txBody>
          <a:bodyPr wrap="square" anchor="ctr" lIns="0" rIns="0" tIns="0" bIns="0">
            <a:spAutoFit/>
          </a:bodyPr>
          <a:lstStyle/>
          <a:p>
            <a:pPr>
              <a:spcAft>
                <a:spcPts val="0"/>
              </a:spcAft>
            </a:pPr>
            <a:r>
              <a:rPr sz="1300" b="1" i="0">
                <a:solidFill>
                  <a:srgbClr val="1A1A2E"/>
                </a:solidFill>
              </a:rPr>
              <a:t>Key explanatory variables</a:t>
            </a:r>
          </a:p>
        </p:txBody>
      </p:sp>
      <p:sp>
        <p:nvSpPr>
          <p:cNvPr id="14" name="Rounded Rectangle 13"/>
          <p:cNvSpPr/>
          <p:nvPr/>
        </p:nvSpPr>
        <p:spPr>
          <a:xfrm>
            <a:off x="3840480" y="2852928"/>
            <a:ext cx="764987" cy="237744"/>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900" b="1" i="0">
                <a:solidFill>
                  <a:srgbClr val="FFFFFF"/>
                </a:solidFill>
              </a:rPr>
              <a:t>CONCERN</a:t>
            </a:r>
          </a:p>
        </p:txBody>
      </p:sp>
      <p:sp>
        <p:nvSpPr>
          <p:cNvPr id="15" name="TextBox 14"/>
          <p:cNvSpPr txBox="1"/>
          <p:nvPr/>
        </p:nvSpPr>
        <p:spPr>
          <a:xfrm>
            <a:off x="5394959" y="2734056"/>
            <a:ext cx="6248095" cy="475488"/>
          </a:xfrm>
          <a:prstGeom prst="rect">
            <a:avLst/>
          </a:prstGeom>
          <a:noFill/>
        </p:spPr>
        <p:txBody>
          <a:bodyPr wrap="square" anchor="ctr" lIns="0" rIns="0" tIns="0" bIns="0">
            <a:spAutoFit/>
          </a:bodyPr>
          <a:lstStyle/>
          <a:p>
            <a:pPr>
              <a:spcAft>
                <a:spcPts val="0"/>
              </a:spcAft>
            </a:pPr>
            <a:r>
              <a:rPr sz="1150" b="0" i="0">
                <a:solidFill>
                  <a:srgbClr val="374151"/>
                </a:solidFill>
              </a:rPr>
              <a:t>'Higher/Lower share' indicators have no stated threshold despite '10 points or more' headlines; CEO term is symmetric -1/0/+1; switch counts ...</a:t>
            </a:r>
          </a:p>
        </p:txBody>
      </p:sp>
      <p:sp>
        <p:nvSpPr>
          <p:cNvPr id="16" name="Rectangle 15"/>
          <p:cNvSpPr/>
          <p:nvPr/>
        </p:nvSpPr>
        <p:spPr>
          <a:xfrm>
            <a:off x="548640" y="3209544"/>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48640" y="3209544"/>
            <a:ext cx="3200400" cy="475488"/>
          </a:xfrm>
          <a:prstGeom prst="rect">
            <a:avLst/>
          </a:prstGeom>
          <a:noFill/>
        </p:spPr>
        <p:txBody>
          <a:bodyPr wrap="square" anchor="ctr" lIns="0" rIns="0" tIns="0" bIns="0">
            <a:spAutoFit/>
          </a:bodyPr>
          <a:lstStyle/>
          <a:p>
            <a:pPr>
              <a:spcAft>
                <a:spcPts val="0"/>
              </a:spcAft>
            </a:pPr>
            <a:r>
              <a:rPr sz="1300" b="1" i="0">
                <a:solidFill>
                  <a:srgbClr val="1A1A2E"/>
                </a:solidFill>
              </a:rPr>
              <a:t>Control variables</a:t>
            </a:r>
          </a:p>
        </p:txBody>
      </p:sp>
      <p:sp>
        <p:nvSpPr>
          <p:cNvPr id="18" name="Rounded Rectangle 17"/>
          <p:cNvSpPr/>
          <p:nvPr/>
        </p:nvSpPr>
        <p:spPr>
          <a:xfrm>
            <a:off x="3840480" y="3328415"/>
            <a:ext cx="764987" cy="237744"/>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900" b="1" i="0">
                <a:solidFill>
                  <a:srgbClr val="FFFFFF"/>
                </a:solidFill>
              </a:rPr>
              <a:t>CONCERN</a:t>
            </a:r>
          </a:p>
        </p:txBody>
      </p:sp>
      <p:sp>
        <p:nvSpPr>
          <p:cNvPr id="19" name="TextBox 18"/>
          <p:cNvSpPr txBox="1"/>
          <p:nvPr/>
        </p:nvSpPr>
        <p:spPr>
          <a:xfrm>
            <a:off x="5394959" y="3209544"/>
            <a:ext cx="6248095" cy="475488"/>
          </a:xfrm>
          <a:prstGeom prst="rect">
            <a:avLst/>
          </a:prstGeom>
          <a:noFill/>
        </p:spPr>
        <p:txBody>
          <a:bodyPr wrap="square" anchor="ctr" lIns="0" rIns="0" tIns="0" bIns="0">
            <a:spAutoFit/>
          </a:bodyPr>
          <a:lstStyle/>
          <a:p>
            <a:pPr>
              <a:spcAft>
                <a:spcPts val="0"/>
              </a:spcAft>
            </a:pPr>
            <a:r>
              <a:rPr sz="1150" b="0" i="0">
                <a:solidFill>
                  <a:srgbClr val="374151"/>
                </a:solidFill>
              </a:rPr>
              <a:t>No any-CEO-change, Board size, growth, log assets, ownership or sector-year effects; female workforce shares may be mediators; lagged outcome with ...</a:t>
            </a:r>
          </a:p>
        </p:txBody>
      </p:sp>
      <p:sp>
        <p:nvSpPr>
          <p:cNvPr id="20" name="Rectangle 19"/>
          <p:cNvSpPr/>
          <p:nvPr/>
        </p:nvSpPr>
        <p:spPr>
          <a:xfrm>
            <a:off x="548640" y="3685031"/>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548640" y="3685032"/>
            <a:ext cx="3200400" cy="475488"/>
          </a:xfrm>
          <a:prstGeom prst="rect">
            <a:avLst/>
          </a:prstGeom>
          <a:noFill/>
        </p:spPr>
        <p:txBody>
          <a:bodyPr wrap="square" anchor="ctr" lIns="0" rIns="0" tIns="0" bIns="0">
            <a:spAutoFit/>
          </a:bodyPr>
          <a:lstStyle/>
          <a:p>
            <a:pPr>
              <a:spcAft>
                <a:spcPts val="0"/>
              </a:spcAft>
            </a:pPr>
            <a:r>
              <a:rPr sz="1300" b="1" i="0">
                <a:solidFill>
                  <a:srgbClr val="1A1A2E"/>
                </a:solidFill>
              </a:rPr>
              <a:t>Fixed effects, clustering and inference</a:t>
            </a:r>
          </a:p>
        </p:txBody>
      </p:sp>
      <p:sp>
        <p:nvSpPr>
          <p:cNvPr id="22" name="Rounded Rectangle 21"/>
          <p:cNvSpPr/>
          <p:nvPr/>
        </p:nvSpPr>
        <p:spPr>
          <a:xfrm>
            <a:off x="3840480" y="3803904"/>
            <a:ext cx="1102400" cy="237744"/>
          </a:xfrm>
          <a:prstGeom prst="roundRect">
            <a:avLst>
              <a:gd name="adj" fmla="val 50000"/>
            </a:avLst>
          </a:prstGeom>
          <a:solidFill>
            <a:srgbClr val="B45309"/>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900" b="1" i="0">
                <a:solidFill>
                  <a:srgbClr val="FFFFFF"/>
                </a:solidFill>
              </a:rPr>
              <a:t>NOT REPORTED</a:t>
            </a:r>
          </a:p>
        </p:txBody>
      </p:sp>
      <p:sp>
        <p:nvSpPr>
          <p:cNvPr id="23" name="TextBox 22"/>
          <p:cNvSpPr txBox="1"/>
          <p:nvPr/>
        </p:nvSpPr>
        <p:spPr>
          <a:xfrm>
            <a:off x="5394959" y="3685032"/>
            <a:ext cx="6248095" cy="475488"/>
          </a:xfrm>
          <a:prstGeom prst="rect">
            <a:avLst/>
          </a:prstGeom>
          <a:noFill/>
        </p:spPr>
        <p:txBody>
          <a:bodyPr wrap="square" anchor="ctr" lIns="0" rIns="0" tIns="0" bIns="0">
            <a:spAutoFit/>
          </a:bodyPr>
          <a:lstStyle/>
          <a:p>
            <a:pPr>
              <a:spcAft>
                <a:spcPts val="0"/>
              </a:spcAft>
            </a:pPr>
            <a:r>
              <a:rPr sz="1150" b="0" i="0">
                <a:solidFill>
                  <a:srgbClr val="374151"/>
                </a:solidFill>
              </a:rPr>
              <a:t>Only stars shown; no standard errors, clustering level, firm count or confidence intervals; CEO stars differ between Tables 2 and 3.</a:t>
            </a:r>
          </a:p>
        </p:txBody>
      </p:sp>
      <p:sp>
        <p:nvSpPr>
          <p:cNvPr id="24" name="Rectangle 23"/>
          <p:cNvSpPr/>
          <p:nvPr/>
        </p:nvSpPr>
        <p:spPr>
          <a:xfrm>
            <a:off x="548640" y="4160520"/>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48640" y="4160520"/>
            <a:ext cx="3200400" cy="475488"/>
          </a:xfrm>
          <a:prstGeom prst="rect">
            <a:avLst/>
          </a:prstGeom>
          <a:noFill/>
        </p:spPr>
        <p:txBody>
          <a:bodyPr wrap="square" anchor="ctr" lIns="0" rIns="0" tIns="0" bIns="0">
            <a:spAutoFit/>
          </a:bodyPr>
          <a:lstStyle/>
          <a:p>
            <a:pPr>
              <a:spcAft>
                <a:spcPts val="0"/>
              </a:spcAft>
            </a:pPr>
            <a:r>
              <a:rPr sz="1300" b="1" i="0">
                <a:solidFill>
                  <a:srgbClr val="1A1A2E"/>
                </a:solidFill>
              </a:rPr>
              <a:t>Sample construction and selection</a:t>
            </a:r>
          </a:p>
        </p:txBody>
      </p:sp>
      <p:sp>
        <p:nvSpPr>
          <p:cNvPr id="26" name="Rounded Rectangle 25"/>
          <p:cNvSpPr/>
          <p:nvPr/>
        </p:nvSpPr>
        <p:spPr>
          <a:xfrm>
            <a:off x="3840480" y="4279392"/>
            <a:ext cx="764987" cy="237744"/>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900" b="1" i="0">
                <a:solidFill>
                  <a:srgbClr val="FFFFFF"/>
                </a:solidFill>
              </a:rPr>
              <a:t>CONCERN</a:t>
            </a:r>
          </a:p>
        </p:txBody>
      </p:sp>
      <p:sp>
        <p:nvSpPr>
          <p:cNvPr id="27" name="TextBox 26"/>
          <p:cNvSpPr txBox="1"/>
          <p:nvPr/>
        </p:nvSpPr>
        <p:spPr>
          <a:xfrm>
            <a:off x="5394959" y="4160520"/>
            <a:ext cx="6248095" cy="475488"/>
          </a:xfrm>
          <a:prstGeom prst="rect">
            <a:avLst/>
          </a:prstGeom>
          <a:noFill/>
        </p:spPr>
        <p:txBody>
          <a:bodyPr wrap="square" anchor="ctr" lIns="0" rIns="0" tIns="0" bIns="0">
            <a:spAutoFit/>
          </a:bodyPr>
          <a:lstStyle/>
          <a:p>
            <a:pPr>
              <a:spcAft>
                <a:spcPts val="0"/>
              </a:spcAft>
            </a:pPr>
            <a:r>
              <a:rPr sz="1150" b="0" i="0">
                <a:solidFill>
                  <a:srgbClr val="374151"/>
                </a:solidFill>
              </a:rPr>
              <a:t>Match rate, firm count and attrition unstated; possible survivorship from 'currently listed' firms; unexplained N differences, including unchanged N ...</a:t>
            </a:r>
          </a:p>
        </p:txBody>
      </p:sp>
      <p:sp>
        <p:nvSpPr>
          <p:cNvPr id="28" name="Rectangle 27"/>
          <p:cNvSpPr/>
          <p:nvPr/>
        </p:nvSpPr>
        <p:spPr>
          <a:xfrm>
            <a:off x="548640" y="463600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548640" y="4636008"/>
            <a:ext cx="3200400" cy="475488"/>
          </a:xfrm>
          <a:prstGeom prst="rect">
            <a:avLst/>
          </a:prstGeom>
          <a:noFill/>
        </p:spPr>
        <p:txBody>
          <a:bodyPr wrap="square" anchor="ctr" lIns="0" rIns="0" tIns="0" bIns="0">
            <a:spAutoFit/>
          </a:bodyPr>
          <a:lstStyle/>
          <a:p>
            <a:pPr>
              <a:spcAft>
                <a:spcPts val="0"/>
              </a:spcAft>
            </a:pPr>
            <a:r>
              <a:rPr sz="1300" b="1" i="0">
                <a:solidFill>
                  <a:srgbClr val="1A1A2E"/>
                </a:solidFill>
              </a:rPr>
              <a:t>Results versus narrative</a:t>
            </a:r>
          </a:p>
        </p:txBody>
      </p:sp>
      <p:sp>
        <p:nvSpPr>
          <p:cNvPr id="30" name="Rounded Rectangle 29"/>
          <p:cNvSpPr/>
          <p:nvPr/>
        </p:nvSpPr>
        <p:spPr>
          <a:xfrm>
            <a:off x="3840480" y="4754880"/>
            <a:ext cx="764987" cy="237744"/>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900" b="1" i="0">
                <a:solidFill>
                  <a:srgbClr val="FFFFFF"/>
                </a:solidFill>
              </a:rPr>
              <a:t>CONCERN</a:t>
            </a:r>
          </a:p>
        </p:txBody>
      </p:sp>
      <p:sp>
        <p:nvSpPr>
          <p:cNvPr id="31" name="TextBox 30"/>
          <p:cNvSpPr txBox="1"/>
          <p:nvPr/>
        </p:nvSpPr>
        <p:spPr>
          <a:xfrm>
            <a:off x="5394959" y="4636008"/>
            <a:ext cx="6248095" cy="475488"/>
          </a:xfrm>
          <a:prstGeom prst="rect">
            <a:avLst/>
          </a:prstGeom>
          <a:noFill/>
        </p:spPr>
        <p:txBody>
          <a:bodyPr wrap="square" anchor="ctr" lIns="0" rIns="0" tIns="0" bIns="0">
            <a:spAutoFit/>
          </a:bodyPr>
          <a:lstStyle/>
          <a:p>
            <a:pPr>
              <a:spcAft>
                <a:spcPts val="0"/>
              </a:spcAft>
            </a:pPr>
            <a:r>
              <a:rPr sz="1150" b="0" i="0">
                <a:solidFill>
                  <a:srgbClr val="374151"/>
                </a:solidFill>
              </a:rPr>
              <a:t>Board level effects null, KMP non-monotonic, CEO Q effect only 10% significant, Board reduction called insignificant despite -0.074** in lagged Q.</a:t>
            </a:r>
          </a:p>
        </p:txBody>
      </p:sp>
      <p:sp>
        <p:nvSpPr>
          <p:cNvPr id="32" name="Rectangle 31"/>
          <p:cNvSpPr/>
          <p:nvPr/>
        </p:nvSpPr>
        <p:spPr>
          <a:xfrm>
            <a:off x="548640" y="5111496"/>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548640" y="5111496"/>
            <a:ext cx="3200400" cy="475488"/>
          </a:xfrm>
          <a:prstGeom prst="rect">
            <a:avLst/>
          </a:prstGeom>
          <a:noFill/>
        </p:spPr>
        <p:txBody>
          <a:bodyPr wrap="square" anchor="ctr" lIns="0" rIns="0" tIns="0" bIns="0">
            <a:spAutoFit/>
          </a:bodyPr>
          <a:lstStyle/>
          <a:p>
            <a:pPr>
              <a:spcAft>
                <a:spcPts val="0"/>
              </a:spcAft>
            </a:pPr>
            <a:r>
              <a:rPr sz="1300" b="1" i="0">
                <a:solidFill>
                  <a:srgbClr val="1A1A2E"/>
                </a:solidFill>
              </a:rPr>
              <a:t>Internal contradictions</a:t>
            </a:r>
          </a:p>
        </p:txBody>
      </p:sp>
      <p:sp>
        <p:nvSpPr>
          <p:cNvPr id="34" name="Rounded Rectangle 33"/>
          <p:cNvSpPr/>
          <p:nvPr/>
        </p:nvSpPr>
        <p:spPr>
          <a:xfrm>
            <a:off x="3840480" y="5230368"/>
            <a:ext cx="764987" cy="237744"/>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900" b="1" i="0">
                <a:solidFill>
                  <a:srgbClr val="FFFFFF"/>
                </a:solidFill>
              </a:rPr>
              <a:t>CONCERN</a:t>
            </a:r>
          </a:p>
        </p:txBody>
      </p:sp>
      <p:sp>
        <p:nvSpPr>
          <p:cNvPr id="35" name="TextBox 34"/>
          <p:cNvSpPr txBox="1"/>
          <p:nvPr/>
        </p:nvSpPr>
        <p:spPr>
          <a:xfrm>
            <a:off x="5394959" y="5111496"/>
            <a:ext cx="6248095" cy="475488"/>
          </a:xfrm>
          <a:prstGeom prst="rect">
            <a:avLst/>
          </a:prstGeom>
          <a:noFill/>
        </p:spPr>
        <p:txBody>
          <a:bodyPr wrap="square" anchor="ctr" lIns="0" rIns="0" tIns="0" bIns="0">
            <a:spAutoFit/>
          </a:bodyPr>
          <a:lstStyle/>
          <a:p>
            <a:pPr>
              <a:spcAft>
                <a:spcPts val="0"/>
              </a:spcAft>
            </a:pPr>
            <a:r>
              <a:rPr sz="1150" b="0" i="0">
                <a:solidFill>
                  <a:srgbClr val="374151"/>
                </a:solidFill>
              </a:rPr>
              <a:t>Table 2 reduction effects positive vs negative Table 3 coefficients; workforce and executive shares flip sign; Summary quotes USD as AUD 'per year'.</a:t>
            </a:r>
          </a:p>
        </p:txBody>
      </p:sp>
      <p:sp>
        <p:nvSpPr>
          <p:cNvPr id="36" name="Rectangle 35"/>
          <p:cNvSpPr/>
          <p:nvPr/>
        </p:nvSpPr>
        <p:spPr>
          <a:xfrm>
            <a:off x="548640" y="5586983"/>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TextBox 36"/>
          <p:cNvSpPr txBox="1"/>
          <p:nvPr/>
        </p:nvSpPr>
        <p:spPr>
          <a:xfrm>
            <a:off x="548640" y="5586984"/>
            <a:ext cx="3200400" cy="475488"/>
          </a:xfrm>
          <a:prstGeom prst="rect">
            <a:avLst/>
          </a:prstGeom>
          <a:noFill/>
        </p:spPr>
        <p:txBody>
          <a:bodyPr wrap="square" anchor="ctr" lIns="0" rIns="0" tIns="0" bIns="0">
            <a:spAutoFit/>
          </a:bodyPr>
          <a:lstStyle/>
          <a:p>
            <a:pPr>
              <a:spcAft>
                <a:spcPts val="0"/>
              </a:spcAft>
            </a:pPr>
            <a:r>
              <a:rPr sz="1300" b="1" i="0">
                <a:solidFill>
                  <a:srgbClr val="1A1A2E"/>
                </a:solidFill>
              </a:rPr>
              <a:t>Robustness and alternative explanations</a:t>
            </a:r>
          </a:p>
        </p:txBody>
      </p:sp>
      <p:sp>
        <p:nvSpPr>
          <p:cNvPr id="38" name="Rounded Rectangle 37"/>
          <p:cNvSpPr/>
          <p:nvPr/>
        </p:nvSpPr>
        <p:spPr>
          <a:xfrm>
            <a:off x="3840480" y="5705856"/>
            <a:ext cx="764987" cy="237744"/>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900" b="1" i="0">
                <a:solidFill>
                  <a:srgbClr val="FFFFFF"/>
                </a:solidFill>
              </a:rPr>
              <a:t>CONCERN</a:t>
            </a:r>
          </a:p>
        </p:txBody>
      </p:sp>
      <p:sp>
        <p:nvSpPr>
          <p:cNvPr id="39" name="TextBox 38"/>
          <p:cNvSpPr txBox="1"/>
          <p:nvPr/>
        </p:nvSpPr>
        <p:spPr>
          <a:xfrm>
            <a:off x="5394959" y="5586984"/>
            <a:ext cx="6248095" cy="475488"/>
          </a:xfrm>
          <a:prstGeom prst="rect">
            <a:avLst/>
          </a:prstGeom>
          <a:noFill/>
        </p:spPr>
        <p:txBody>
          <a:bodyPr wrap="square" anchor="ctr" lIns="0" rIns="0" tIns="0" bIns="0">
            <a:spAutoFit/>
          </a:bodyPr>
          <a:lstStyle/>
          <a:p>
            <a:pPr>
              <a:spcAft>
                <a:spcPts val="0"/>
              </a:spcAft>
            </a:pPr>
            <a:r>
              <a:rPr sz="1150" b="0" i="0">
                <a:solidFill>
                  <a:srgbClr val="374151"/>
                </a:solidFill>
              </a:rPr>
              <a:t>Only four columns; extra regressions asserted not shown; no alternative lags, thresholds, outcomes, trimming or tests of mean reversion after ...</a:t>
            </a:r>
          </a:p>
        </p:txBody>
      </p:sp>
      <p:sp>
        <p:nvSpPr>
          <p:cNvPr id="40" name="TextBox 39"/>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41" name="TextBox 40"/>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457200"/>
            <a:ext cx="11094415" cy="274320"/>
          </a:xfrm>
          <a:prstGeom prst="rect">
            <a:avLst/>
          </a:prstGeom>
          <a:noFill/>
        </p:spPr>
        <p:txBody>
          <a:bodyPr wrap="square" anchor="t" lIns="0" rIns="0" tIns="0" bIns="0">
            <a:spAutoFit/>
          </a:bodyPr>
          <a:lstStyle/>
          <a:p>
            <a:pPr>
              <a:spcAft>
                <a:spcPts val="0"/>
              </a:spcAft>
            </a:pPr>
            <a:r>
              <a:rPr sz="1100" b="1" i="0">
                <a:solidFill>
                  <a:srgbClr val="6B7280"/>
                </a:solidFill>
              </a:rPr>
              <a:t>19 ITEMS · 1 OF 3</a:t>
            </a:r>
          </a:p>
        </p:txBody>
      </p:sp>
      <p:sp>
        <p:nvSpPr>
          <p:cNvPr id="3" name="TextBox 2"/>
          <p:cNvSpPr txBox="1"/>
          <p:nvPr/>
        </p:nvSpPr>
        <p:spPr>
          <a:xfrm>
            <a:off x="548640" y="749808"/>
            <a:ext cx="11094415" cy="685800"/>
          </a:xfrm>
          <a:prstGeom prst="rect">
            <a:avLst/>
          </a:prstGeom>
          <a:noFill/>
        </p:spPr>
        <p:txBody>
          <a:bodyPr wrap="square" anchor="ctr" lIns="0" rIns="0" tIns="0" bIns="0">
            <a:spAutoFit/>
          </a:bodyPr>
          <a:lstStyle/>
          <a:p>
            <a:pPr>
              <a:spcAft>
                <a:spcPts val="0"/>
              </a:spcAft>
            </a:pPr>
            <a:r>
              <a:rPr sz="2800" b="1" i="0">
                <a:solidFill>
                  <a:srgbClr val="1A1A2E"/>
                </a:solidFill>
              </a:rPr>
              <a:t>Major comments</a:t>
            </a:r>
          </a:p>
        </p:txBody>
      </p:sp>
      <p:sp>
        <p:nvSpPr>
          <p:cNvPr id="4" name="Rectangle 3"/>
          <p:cNvSpPr/>
          <p:nvPr/>
        </p:nvSpPr>
        <p:spPr>
          <a:xfrm>
            <a:off x="548640" y="15727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548640" y="1883664"/>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1</a:t>
            </a:r>
          </a:p>
        </p:txBody>
      </p:sp>
      <p:sp>
        <p:nvSpPr>
          <p:cNvPr id="6" name="TextBox 5"/>
          <p:cNvSpPr txBox="1"/>
          <p:nvPr/>
        </p:nvSpPr>
        <p:spPr>
          <a:xfrm>
            <a:off x="1097280" y="1828800"/>
            <a:ext cx="7589520" cy="457200"/>
          </a:xfrm>
          <a:prstGeom prst="rect">
            <a:avLst/>
          </a:prstGeom>
          <a:noFill/>
        </p:spPr>
        <p:txBody>
          <a:bodyPr wrap="square" anchor="ctr" lIns="0" rIns="0" tIns="0" bIns="0">
            <a:spAutoFit/>
          </a:bodyPr>
          <a:lstStyle/>
          <a:p>
            <a:pPr>
              <a:spcAft>
                <a:spcPts val="0"/>
              </a:spcAft>
            </a:pPr>
            <a:r>
              <a:rPr sz="1600" b="0" i="0">
                <a:solidFill>
                  <a:srgbClr val="1A1A2E"/>
                </a:solidFill>
              </a:rPr>
              <a:t>The design cannot support the report's causal language</a:t>
            </a:r>
          </a:p>
        </p:txBody>
      </p:sp>
      <p:sp>
        <p:nvSpPr>
          <p:cNvPr id="7" name="TextBox 6"/>
          <p:cNvSpPr txBox="1"/>
          <p:nvPr/>
        </p:nvSpPr>
        <p:spPr>
          <a:xfrm>
            <a:off x="8869680" y="1828800"/>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Modelling Strategy, p. 37; Key ...</a:t>
            </a:r>
          </a:p>
        </p:txBody>
      </p:sp>
      <p:sp>
        <p:nvSpPr>
          <p:cNvPr id="8" name="Rectangle 7"/>
          <p:cNvSpPr/>
          <p:nvPr/>
        </p:nvSpPr>
        <p:spPr>
          <a:xfrm>
            <a:off x="1097280" y="2361111"/>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548640" y="2491086"/>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2</a:t>
            </a:r>
          </a:p>
        </p:txBody>
      </p:sp>
      <p:sp>
        <p:nvSpPr>
          <p:cNvPr id="10" name="TextBox 9"/>
          <p:cNvSpPr txBox="1"/>
          <p:nvPr/>
        </p:nvSpPr>
        <p:spPr>
          <a:xfrm>
            <a:off x="1097280" y="2436222"/>
            <a:ext cx="7589520" cy="457200"/>
          </a:xfrm>
          <a:prstGeom prst="rect">
            <a:avLst/>
          </a:prstGeom>
          <a:noFill/>
        </p:spPr>
        <p:txBody>
          <a:bodyPr wrap="square" anchor="ctr" lIns="0" rIns="0" tIns="0" bIns="0">
            <a:spAutoFit/>
          </a:bodyPr>
          <a:lstStyle/>
          <a:p>
            <a:pPr>
              <a:spcAft>
                <a:spcPts val="0"/>
              </a:spcAft>
            </a:pPr>
            <a:r>
              <a:rPr sz="1600" b="0" i="0">
                <a:solidFill>
                  <a:srgbClr val="1A1A2E"/>
                </a:solidFill>
              </a:rPr>
              <a:t>'Prior' changes actually end in the outcome year</a:t>
            </a:r>
          </a:p>
        </p:txBody>
      </p:sp>
      <p:sp>
        <p:nvSpPr>
          <p:cNvPr id="11" name="TextBox 10"/>
          <p:cNvSpPr txBox="1"/>
          <p:nvPr/>
        </p:nvSpPr>
        <p:spPr>
          <a:xfrm>
            <a:off x="8869680" y="2436222"/>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How to Measure Company Performance ...</a:t>
            </a:r>
          </a:p>
        </p:txBody>
      </p:sp>
      <p:sp>
        <p:nvSpPr>
          <p:cNvPr id="12" name="Rectangle 11"/>
          <p:cNvSpPr/>
          <p:nvPr/>
        </p:nvSpPr>
        <p:spPr>
          <a:xfrm>
            <a:off x="1097280" y="2968534"/>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548640" y="3098509"/>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3</a:t>
            </a:r>
          </a:p>
        </p:txBody>
      </p:sp>
      <p:sp>
        <p:nvSpPr>
          <p:cNvPr id="14" name="TextBox 13"/>
          <p:cNvSpPr txBox="1"/>
          <p:nvPr/>
        </p:nvSpPr>
        <p:spPr>
          <a:xfrm>
            <a:off x="1097280" y="3043645"/>
            <a:ext cx="7589520" cy="457200"/>
          </a:xfrm>
          <a:prstGeom prst="rect">
            <a:avLst/>
          </a:prstGeom>
          <a:noFill/>
        </p:spPr>
        <p:txBody>
          <a:bodyPr wrap="square" anchor="ctr" lIns="0" rIns="0" tIns="0" bIns="0">
            <a:spAutoFit/>
          </a:bodyPr>
          <a:lstStyle/>
          <a:p>
            <a:pPr>
              <a:spcAft>
                <a:spcPts val="0"/>
              </a:spcAft>
            </a:pPr>
            <a:r>
              <a:rPr sz="1600" b="0" i="0">
                <a:solidFill>
                  <a:srgbClr val="1A1A2E"/>
                </a:solidFill>
              </a:rPr>
              <a:t>Headline '10 points or more' is not what was estimated</a:t>
            </a:r>
          </a:p>
        </p:txBody>
      </p:sp>
      <p:sp>
        <p:nvSpPr>
          <p:cNvPr id="15" name="TextBox 14"/>
          <p:cNvSpPr txBox="1"/>
          <p:nvPr/>
        </p:nvSpPr>
        <p:spPr>
          <a:xfrm>
            <a:off x="8869680" y="3043645"/>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Executive Summary, p. 9; Key Findings ...</a:t>
            </a:r>
          </a:p>
        </p:txBody>
      </p:sp>
      <p:sp>
        <p:nvSpPr>
          <p:cNvPr id="16" name="Rectangle 15"/>
          <p:cNvSpPr/>
          <p:nvPr/>
        </p:nvSpPr>
        <p:spPr>
          <a:xfrm>
            <a:off x="1097280" y="3575957"/>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8640" y="3705932"/>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4</a:t>
            </a:r>
          </a:p>
        </p:txBody>
      </p:sp>
      <p:sp>
        <p:nvSpPr>
          <p:cNvPr id="18" name="TextBox 17"/>
          <p:cNvSpPr txBox="1"/>
          <p:nvPr/>
        </p:nvSpPr>
        <p:spPr>
          <a:xfrm>
            <a:off x="1097280" y="3651068"/>
            <a:ext cx="7589520" cy="457200"/>
          </a:xfrm>
          <a:prstGeom prst="rect">
            <a:avLst/>
          </a:prstGeom>
          <a:noFill/>
        </p:spPr>
        <p:txBody>
          <a:bodyPr wrap="square" anchor="ctr" lIns="0" rIns="0" tIns="0" bIns="0">
            <a:spAutoFit/>
          </a:bodyPr>
          <a:lstStyle/>
          <a:p>
            <a:pPr>
              <a:spcAft>
                <a:spcPts val="0"/>
              </a:spcAft>
            </a:pPr>
            <a:r>
              <a:rPr sz="1600" b="0" i="0">
                <a:solidFill>
                  <a:srgbClr val="1A1A2E"/>
                </a:solidFill>
              </a:rPr>
              <a:t>Summary table flips signs and stars from the regressions</a:t>
            </a:r>
          </a:p>
        </p:txBody>
      </p:sp>
      <p:sp>
        <p:nvSpPr>
          <p:cNvPr id="19" name="TextBox 18"/>
          <p:cNvSpPr txBox="1"/>
          <p:nvPr/>
        </p:nvSpPr>
        <p:spPr>
          <a:xfrm>
            <a:off x="8869680" y="3651068"/>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Table 2, p. 41; Table 3, p. 43; Key ...</a:t>
            </a:r>
          </a:p>
        </p:txBody>
      </p:sp>
      <p:sp>
        <p:nvSpPr>
          <p:cNvPr id="20" name="Rectangle 19"/>
          <p:cNvSpPr/>
          <p:nvPr/>
        </p:nvSpPr>
        <p:spPr>
          <a:xfrm>
            <a:off x="1097280" y="4183380"/>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548640" y="4313355"/>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5</a:t>
            </a:r>
          </a:p>
        </p:txBody>
      </p:sp>
      <p:sp>
        <p:nvSpPr>
          <p:cNvPr id="22" name="TextBox 21"/>
          <p:cNvSpPr txBox="1"/>
          <p:nvPr/>
        </p:nvSpPr>
        <p:spPr>
          <a:xfrm>
            <a:off x="1097280" y="4258491"/>
            <a:ext cx="7589520" cy="457200"/>
          </a:xfrm>
          <a:prstGeom prst="rect">
            <a:avLst/>
          </a:prstGeom>
          <a:noFill/>
        </p:spPr>
        <p:txBody>
          <a:bodyPr wrap="square" anchor="ctr" lIns="0" rIns="0" tIns="0" bIns="0">
            <a:spAutoFit/>
          </a:bodyPr>
          <a:lstStyle/>
          <a:p>
            <a:pPr>
              <a:spcAft>
                <a:spcPts val="0"/>
              </a:spcAft>
            </a:pPr>
            <a:r>
              <a:rPr sz="1600" b="0" i="0">
                <a:solidFill>
                  <a:srgbClr val="1A1A2E"/>
                </a:solidFill>
              </a:rPr>
              <a:t>Conclusion misstates currency and calls a stock an annual flow</a:t>
            </a:r>
          </a:p>
        </p:txBody>
      </p:sp>
      <p:sp>
        <p:nvSpPr>
          <p:cNvPr id="23" name="TextBox 22"/>
          <p:cNvSpPr txBox="1"/>
          <p:nvPr/>
        </p:nvSpPr>
        <p:spPr>
          <a:xfrm>
            <a:off x="8869680" y="4258491"/>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Summary and Discussion, p. 46; compare ...</a:t>
            </a:r>
          </a:p>
        </p:txBody>
      </p:sp>
      <p:sp>
        <p:nvSpPr>
          <p:cNvPr id="24" name="Rectangle 23"/>
          <p:cNvSpPr/>
          <p:nvPr/>
        </p:nvSpPr>
        <p:spPr>
          <a:xfrm>
            <a:off x="1097280" y="4790802"/>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Oval 24"/>
          <p:cNvSpPr/>
          <p:nvPr/>
        </p:nvSpPr>
        <p:spPr>
          <a:xfrm>
            <a:off x="548640" y="4920778"/>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6</a:t>
            </a:r>
          </a:p>
        </p:txBody>
      </p:sp>
      <p:sp>
        <p:nvSpPr>
          <p:cNvPr id="26" name="TextBox 25"/>
          <p:cNvSpPr txBox="1"/>
          <p:nvPr/>
        </p:nvSpPr>
        <p:spPr>
          <a:xfrm>
            <a:off x="1097280" y="4865914"/>
            <a:ext cx="7589520" cy="457200"/>
          </a:xfrm>
          <a:prstGeom prst="rect">
            <a:avLst/>
          </a:prstGeom>
          <a:noFill/>
        </p:spPr>
        <p:txBody>
          <a:bodyPr wrap="square" anchor="ctr" lIns="0" rIns="0" tIns="0" bIns="0">
            <a:spAutoFit/>
          </a:bodyPr>
          <a:lstStyle/>
          <a:p>
            <a:pPr>
              <a:spcAft>
                <a:spcPts val="0"/>
              </a:spcAft>
            </a:pPr>
            <a:r>
              <a:rPr sz="1600" b="0" i="0">
                <a:solidFill>
                  <a:srgbClr val="1A1A2E"/>
                </a:solidFill>
              </a:rPr>
              <a:t>Dollar gains cannot be reproduced and reflect a skewed mean</a:t>
            </a:r>
          </a:p>
        </p:txBody>
      </p:sp>
      <p:sp>
        <p:nvSpPr>
          <p:cNvPr id="27" name="TextBox 26"/>
          <p:cNvSpPr txBox="1"/>
          <p:nvPr/>
        </p:nvSpPr>
        <p:spPr>
          <a:xfrm>
            <a:off x="8869680" y="4865914"/>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Table 2 and notes, p. 41; How to ...</a:t>
            </a:r>
          </a:p>
        </p:txBody>
      </p:sp>
      <p:sp>
        <p:nvSpPr>
          <p:cNvPr id="28" name="Rectangle 27"/>
          <p:cNvSpPr/>
          <p:nvPr/>
        </p:nvSpPr>
        <p:spPr>
          <a:xfrm>
            <a:off x="1097280" y="5398225"/>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548640" y="5528201"/>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7</a:t>
            </a:r>
          </a:p>
        </p:txBody>
      </p:sp>
      <p:sp>
        <p:nvSpPr>
          <p:cNvPr id="30" name="TextBox 29"/>
          <p:cNvSpPr txBox="1"/>
          <p:nvPr/>
        </p:nvSpPr>
        <p:spPr>
          <a:xfrm>
            <a:off x="1097280" y="5473337"/>
            <a:ext cx="7589520" cy="457200"/>
          </a:xfrm>
          <a:prstGeom prst="rect">
            <a:avLst/>
          </a:prstGeom>
          <a:noFill/>
        </p:spPr>
        <p:txBody>
          <a:bodyPr wrap="square" anchor="ctr" lIns="0" rIns="0" tIns="0" bIns="0">
            <a:spAutoFit/>
          </a:bodyPr>
          <a:lstStyle/>
          <a:p>
            <a:pPr>
              <a:spcAft>
                <a:spcPts val="0"/>
              </a:spcAft>
            </a:pPr>
            <a:r>
              <a:rPr sz="1600" b="0" i="0">
                <a:solidFill>
                  <a:srgbClr val="1A1A2E"/>
                </a:solidFill>
              </a:rPr>
              <a:t>Significance stars only; uncertainty cannot be assessed</a:t>
            </a:r>
          </a:p>
        </p:txBody>
      </p:sp>
      <p:sp>
        <p:nvSpPr>
          <p:cNvPr id="31" name="TextBox 30"/>
          <p:cNvSpPr txBox="1"/>
          <p:nvPr/>
        </p:nvSpPr>
        <p:spPr>
          <a:xfrm>
            <a:off x="8869680" y="5473337"/>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Table 3 and notes, p. 43; Table 2 ...</a:t>
            </a:r>
          </a:p>
        </p:txBody>
      </p:sp>
      <p:sp>
        <p:nvSpPr>
          <p:cNvPr id="32" name="TextBox 31"/>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33" name="TextBox 32"/>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457200"/>
            <a:ext cx="11094415" cy="274320"/>
          </a:xfrm>
          <a:prstGeom prst="rect">
            <a:avLst/>
          </a:prstGeom>
          <a:noFill/>
        </p:spPr>
        <p:txBody>
          <a:bodyPr wrap="square" anchor="t" lIns="0" rIns="0" tIns="0" bIns="0">
            <a:spAutoFit/>
          </a:bodyPr>
          <a:lstStyle/>
          <a:p>
            <a:pPr>
              <a:spcAft>
                <a:spcPts val="0"/>
              </a:spcAft>
            </a:pPr>
            <a:r>
              <a:rPr sz="1100" b="1" i="0">
                <a:solidFill>
                  <a:srgbClr val="6B7280"/>
                </a:solidFill>
              </a:rPr>
              <a:t>19 ITEMS · 2 OF 3</a:t>
            </a:r>
          </a:p>
        </p:txBody>
      </p:sp>
      <p:sp>
        <p:nvSpPr>
          <p:cNvPr id="3" name="TextBox 2"/>
          <p:cNvSpPr txBox="1"/>
          <p:nvPr/>
        </p:nvSpPr>
        <p:spPr>
          <a:xfrm>
            <a:off x="548640" y="749808"/>
            <a:ext cx="11094415" cy="685800"/>
          </a:xfrm>
          <a:prstGeom prst="rect">
            <a:avLst/>
          </a:prstGeom>
          <a:noFill/>
        </p:spPr>
        <p:txBody>
          <a:bodyPr wrap="square" anchor="ctr" lIns="0" rIns="0" tIns="0" bIns="0">
            <a:spAutoFit/>
          </a:bodyPr>
          <a:lstStyle/>
          <a:p>
            <a:pPr>
              <a:spcAft>
                <a:spcPts val="0"/>
              </a:spcAft>
            </a:pPr>
            <a:r>
              <a:rPr sz="2800" b="1" i="0">
                <a:solidFill>
                  <a:srgbClr val="1A1A2E"/>
                </a:solidFill>
              </a:rPr>
              <a:t>Major comments</a:t>
            </a:r>
          </a:p>
        </p:txBody>
      </p:sp>
      <p:sp>
        <p:nvSpPr>
          <p:cNvPr id="4" name="Rectangle 3"/>
          <p:cNvSpPr/>
          <p:nvPr/>
        </p:nvSpPr>
        <p:spPr>
          <a:xfrm>
            <a:off x="548640" y="15727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548640" y="1883664"/>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8</a:t>
            </a:r>
          </a:p>
        </p:txBody>
      </p:sp>
      <p:sp>
        <p:nvSpPr>
          <p:cNvPr id="6" name="TextBox 5"/>
          <p:cNvSpPr txBox="1"/>
          <p:nvPr/>
        </p:nvSpPr>
        <p:spPr>
          <a:xfrm>
            <a:off x="1097280" y="1828800"/>
            <a:ext cx="7589520" cy="457200"/>
          </a:xfrm>
          <a:prstGeom prst="rect">
            <a:avLst/>
          </a:prstGeom>
          <a:noFill/>
        </p:spPr>
        <p:txBody>
          <a:bodyPr wrap="square" anchor="ctr" lIns="0" rIns="0" tIns="0" bIns="0">
            <a:spAutoFit/>
          </a:bodyPr>
          <a:lstStyle/>
          <a:p>
            <a:pPr>
              <a:spcAft>
                <a:spcPts val="0"/>
              </a:spcAft>
            </a:pPr>
            <a:r>
              <a:rPr sz="1600" b="0" i="0">
                <a:solidFill>
                  <a:srgbClr val="1A1A2E"/>
                </a:solidFill>
              </a:rPr>
              <a:t>More women in leadership shows no consistent level premium</a:t>
            </a:r>
          </a:p>
        </p:txBody>
      </p:sp>
      <p:sp>
        <p:nvSpPr>
          <p:cNvPr id="7" name="TextBox 6"/>
          <p:cNvSpPr txBox="1"/>
          <p:nvPr/>
        </p:nvSpPr>
        <p:spPr>
          <a:xfrm>
            <a:off x="8869680" y="1828800"/>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Table 3, p. 43; Executive Summary ...</a:t>
            </a:r>
          </a:p>
        </p:txBody>
      </p:sp>
      <p:sp>
        <p:nvSpPr>
          <p:cNvPr id="8" name="Rectangle 7"/>
          <p:cNvSpPr/>
          <p:nvPr/>
        </p:nvSpPr>
        <p:spPr>
          <a:xfrm>
            <a:off x="1097280" y="2361111"/>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548640" y="2491086"/>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9</a:t>
            </a:r>
          </a:p>
        </p:txBody>
      </p:sp>
      <p:sp>
        <p:nvSpPr>
          <p:cNvPr id="10" name="TextBox 9"/>
          <p:cNvSpPr txBox="1"/>
          <p:nvPr/>
        </p:nvSpPr>
        <p:spPr>
          <a:xfrm>
            <a:off x="1097280" y="2436222"/>
            <a:ext cx="7589520" cy="457200"/>
          </a:xfrm>
          <a:prstGeom prst="rect">
            <a:avLst/>
          </a:prstGeom>
          <a:noFill/>
        </p:spPr>
        <p:txBody>
          <a:bodyPr wrap="square" anchor="ctr" lIns="0" rIns="0" tIns="0" bIns="0">
            <a:spAutoFit/>
          </a:bodyPr>
          <a:lstStyle/>
          <a:p>
            <a:pPr>
              <a:spcAft>
                <a:spcPts val="0"/>
              </a:spcAft>
            </a:pPr>
            <a:r>
              <a:rPr sz="1600" b="0" i="0">
                <a:solidFill>
                  <a:srgbClr val="1A1A2E"/>
                </a:solidFill>
              </a:rPr>
              <a:t>Likelihood effects are percentage points, mislabelled as percent</a:t>
            </a:r>
          </a:p>
        </p:txBody>
      </p:sp>
      <p:sp>
        <p:nvSpPr>
          <p:cNvPr id="11" name="TextBox 10"/>
          <p:cNvSpPr txBox="1"/>
          <p:nvPr/>
        </p:nvSpPr>
        <p:spPr>
          <a:xfrm>
            <a:off x="8869680" y="2436222"/>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Table 2, p. 41; Key Findings, p. 42 ...</a:t>
            </a:r>
          </a:p>
        </p:txBody>
      </p:sp>
      <p:sp>
        <p:nvSpPr>
          <p:cNvPr id="12" name="Rectangle 11"/>
          <p:cNvSpPr/>
          <p:nvPr/>
        </p:nvSpPr>
        <p:spPr>
          <a:xfrm>
            <a:off x="1097280" y="2968534"/>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548640" y="3098509"/>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10</a:t>
            </a:r>
          </a:p>
        </p:txBody>
      </p:sp>
      <p:sp>
        <p:nvSpPr>
          <p:cNvPr id="14" name="TextBox 13"/>
          <p:cNvSpPr txBox="1"/>
          <p:nvPr/>
        </p:nvSpPr>
        <p:spPr>
          <a:xfrm>
            <a:off x="1097280" y="3043645"/>
            <a:ext cx="7589520" cy="457200"/>
          </a:xfrm>
          <a:prstGeom prst="rect">
            <a:avLst/>
          </a:prstGeom>
          <a:noFill/>
        </p:spPr>
        <p:txBody>
          <a:bodyPr wrap="square" anchor="ctr" lIns="0" rIns="0" tIns="0" bIns="0">
            <a:spAutoFit/>
          </a:bodyPr>
          <a:lstStyle/>
          <a:p>
            <a:pPr>
              <a:spcAft>
                <a:spcPts val="0"/>
              </a:spcAft>
            </a:pPr>
            <a:r>
              <a:rPr sz="1600" b="0" i="0">
                <a:solidFill>
                  <a:srgbClr val="1A1A2E"/>
                </a:solidFill>
              </a:rPr>
              <a:t>Who is in the regression sample is never stated</a:t>
            </a:r>
          </a:p>
        </p:txBody>
      </p:sp>
      <p:sp>
        <p:nvSpPr>
          <p:cNvPr id="15" name="TextBox 14"/>
          <p:cNvSpPr txBox="1"/>
          <p:nvPr/>
        </p:nvSpPr>
        <p:spPr>
          <a:xfrm>
            <a:off x="8869680" y="3043645"/>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Modelling Strategy, p. 37; What Happens ...</a:t>
            </a:r>
          </a:p>
        </p:txBody>
      </p:sp>
      <p:sp>
        <p:nvSpPr>
          <p:cNvPr id="16" name="Rectangle 15"/>
          <p:cNvSpPr/>
          <p:nvPr/>
        </p:nvSpPr>
        <p:spPr>
          <a:xfrm>
            <a:off x="1097280" y="3575957"/>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8640" y="3705932"/>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11</a:t>
            </a:r>
          </a:p>
        </p:txBody>
      </p:sp>
      <p:sp>
        <p:nvSpPr>
          <p:cNvPr id="18" name="TextBox 17"/>
          <p:cNvSpPr txBox="1"/>
          <p:nvPr/>
        </p:nvSpPr>
        <p:spPr>
          <a:xfrm>
            <a:off x="1097280" y="3651068"/>
            <a:ext cx="7589520" cy="457200"/>
          </a:xfrm>
          <a:prstGeom prst="rect">
            <a:avLst/>
          </a:prstGeom>
          <a:noFill/>
        </p:spPr>
        <p:txBody>
          <a:bodyPr wrap="square" anchor="ctr" lIns="0" rIns="0" tIns="0" bIns="0">
            <a:spAutoFit/>
          </a:bodyPr>
          <a:lstStyle/>
          <a:p>
            <a:pPr>
              <a:spcAft>
                <a:spcPts val="0"/>
              </a:spcAft>
            </a:pPr>
            <a:r>
              <a:rPr sz="1600" b="0" i="0">
                <a:solidFill>
                  <a:srgbClr val="1A1A2E"/>
                </a:solidFill>
              </a:rPr>
              <a:t>Dynamic columns are biased by construction, not true robustness</a:t>
            </a:r>
          </a:p>
        </p:txBody>
      </p:sp>
      <p:sp>
        <p:nvSpPr>
          <p:cNvPr id="19" name="TextBox 18"/>
          <p:cNvSpPr txBox="1"/>
          <p:nvPr/>
        </p:nvSpPr>
        <p:spPr>
          <a:xfrm>
            <a:off x="8869680" y="3651068"/>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Table 3, columns 'Tobin's Q (with lag)' ...</a:t>
            </a:r>
          </a:p>
        </p:txBody>
      </p:sp>
      <p:sp>
        <p:nvSpPr>
          <p:cNvPr id="20" name="Rectangle 19"/>
          <p:cNvSpPr/>
          <p:nvPr/>
        </p:nvSpPr>
        <p:spPr>
          <a:xfrm>
            <a:off x="1097280" y="4183380"/>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548640" y="4313355"/>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12</a:t>
            </a:r>
          </a:p>
        </p:txBody>
      </p:sp>
      <p:sp>
        <p:nvSpPr>
          <p:cNvPr id="22" name="TextBox 21"/>
          <p:cNvSpPr txBox="1"/>
          <p:nvPr/>
        </p:nvSpPr>
        <p:spPr>
          <a:xfrm>
            <a:off x="1097280" y="4258491"/>
            <a:ext cx="7589520" cy="457200"/>
          </a:xfrm>
          <a:prstGeom prst="rect">
            <a:avLst/>
          </a:prstGeom>
          <a:noFill/>
        </p:spPr>
        <p:txBody>
          <a:bodyPr wrap="square" anchor="ctr" lIns="0" rIns="0" tIns="0" bIns="0">
            <a:spAutoFit/>
          </a:bodyPr>
          <a:lstStyle/>
          <a:p>
            <a:pPr>
              <a:spcAft>
                <a:spcPts val="0"/>
              </a:spcAft>
            </a:pPr>
            <a:r>
              <a:rPr sz="1400" b="0" i="0">
                <a:solidFill>
                  <a:srgbClr val="1A1A2E"/>
                </a:solidFill>
              </a:rPr>
              <a:t>Composite outcome's construction choices are untested and partly size-driven</a:t>
            </a:r>
          </a:p>
        </p:txBody>
      </p:sp>
      <p:sp>
        <p:nvSpPr>
          <p:cNvPr id="23" name="TextBox 22"/>
          <p:cNvSpPr txBox="1"/>
          <p:nvPr/>
        </p:nvSpPr>
        <p:spPr>
          <a:xfrm>
            <a:off x="8869680" y="4258491"/>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Gender Diversity and Company Performance ...</a:t>
            </a:r>
          </a:p>
        </p:txBody>
      </p:sp>
      <p:sp>
        <p:nvSpPr>
          <p:cNvPr id="24" name="Rectangle 23"/>
          <p:cNvSpPr/>
          <p:nvPr/>
        </p:nvSpPr>
        <p:spPr>
          <a:xfrm>
            <a:off x="1097280" y="4790802"/>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Oval 24"/>
          <p:cNvSpPr/>
          <p:nvPr/>
        </p:nvSpPr>
        <p:spPr>
          <a:xfrm>
            <a:off x="548640" y="4920778"/>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13</a:t>
            </a:r>
          </a:p>
        </p:txBody>
      </p:sp>
      <p:sp>
        <p:nvSpPr>
          <p:cNvPr id="26" name="TextBox 25"/>
          <p:cNvSpPr txBox="1"/>
          <p:nvPr/>
        </p:nvSpPr>
        <p:spPr>
          <a:xfrm>
            <a:off x="1097280" y="4865914"/>
            <a:ext cx="7589520" cy="457200"/>
          </a:xfrm>
          <a:prstGeom prst="rect">
            <a:avLst/>
          </a:prstGeom>
          <a:noFill/>
        </p:spPr>
        <p:txBody>
          <a:bodyPr wrap="square" anchor="ctr" lIns="0" rIns="0" tIns="0" bIns="0">
            <a:spAutoFit/>
          </a:bodyPr>
          <a:lstStyle/>
          <a:p>
            <a:pPr>
              <a:spcAft>
                <a:spcPts val="0"/>
              </a:spcAft>
            </a:pPr>
            <a:r>
              <a:rPr sz="1600" b="0" i="0">
                <a:solidFill>
                  <a:srgbClr val="1A1A2E"/>
                </a:solidFill>
              </a:rPr>
              <a:t>Robustness is asserted but never shown</a:t>
            </a:r>
          </a:p>
        </p:txBody>
      </p:sp>
      <p:sp>
        <p:nvSpPr>
          <p:cNvPr id="27" name="TextBox 26"/>
          <p:cNvSpPr txBox="1"/>
          <p:nvPr/>
        </p:nvSpPr>
        <p:spPr>
          <a:xfrm>
            <a:off x="8869680" y="4865914"/>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Linking Female Representation to Business ...</a:t>
            </a:r>
          </a:p>
        </p:txBody>
      </p:sp>
      <p:sp>
        <p:nvSpPr>
          <p:cNvPr id="28" name="Rectangle 27"/>
          <p:cNvSpPr/>
          <p:nvPr/>
        </p:nvSpPr>
        <p:spPr>
          <a:xfrm>
            <a:off x="1097280" y="5398225"/>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548640" y="5528201"/>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14</a:t>
            </a:r>
          </a:p>
        </p:txBody>
      </p:sp>
      <p:sp>
        <p:nvSpPr>
          <p:cNvPr id="30" name="TextBox 29"/>
          <p:cNvSpPr txBox="1"/>
          <p:nvPr/>
        </p:nvSpPr>
        <p:spPr>
          <a:xfrm>
            <a:off x="1097280" y="5473337"/>
            <a:ext cx="7589520" cy="457200"/>
          </a:xfrm>
          <a:prstGeom prst="rect">
            <a:avLst/>
          </a:prstGeom>
          <a:noFill/>
        </p:spPr>
        <p:txBody>
          <a:bodyPr wrap="square" anchor="ctr" lIns="0" rIns="0" tIns="0" bIns="0">
            <a:spAutoFit/>
          </a:bodyPr>
          <a:lstStyle/>
          <a:p>
            <a:pPr>
              <a:spcAft>
                <a:spcPts val="0"/>
              </a:spcAft>
            </a:pPr>
            <a:r>
              <a:rPr sz="1400" b="0" i="0">
                <a:solidFill>
                  <a:srgbClr val="1A1A2E"/>
                </a:solidFill>
              </a:rPr>
              <a:t>Same construct, opposite signs, and an explanation fixed effects rule out</a:t>
            </a:r>
          </a:p>
        </p:txBody>
      </p:sp>
      <p:sp>
        <p:nvSpPr>
          <p:cNvPr id="31" name="TextBox 30"/>
          <p:cNvSpPr txBox="1"/>
          <p:nvPr/>
        </p:nvSpPr>
        <p:spPr>
          <a:xfrm>
            <a:off x="8869680" y="5473337"/>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Key Findings, p. 42; Table 3, p. 43 ...</a:t>
            </a:r>
          </a:p>
        </p:txBody>
      </p:sp>
      <p:sp>
        <p:nvSpPr>
          <p:cNvPr id="32" name="TextBox 31"/>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33" name="TextBox 32"/>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457200"/>
            <a:ext cx="11094415" cy="274320"/>
          </a:xfrm>
          <a:prstGeom prst="rect">
            <a:avLst/>
          </a:prstGeom>
          <a:noFill/>
        </p:spPr>
        <p:txBody>
          <a:bodyPr wrap="square" anchor="t" lIns="0" rIns="0" tIns="0" bIns="0">
            <a:spAutoFit/>
          </a:bodyPr>
          <a:lstStyle/>
          <a:p>
            <a:pPr>
              <a:spcAft>
                <a:spcPts val="0"/>
              </a:spcAft>
            </a:pPr>
            <a:r>
              <a:rPr sz="1100" b="1" i="0">
                <a:solidFill>
                  <a:srgbClr val="6B7280"/>
                </a:solidFill>
              </a:rPr>
              <a:t>19 ITEMS · 3 OF 3</a:t>
            </a:r>
          </a:p>
        </p:txBody>
      </p:sp>
      <p:sp>
        <p:nvSpPr>
          <p:cNvPr id="3" name="TextBox 2"/>
          <p:cNvSpPr txBox="1"/>
          <p:nvPr/>
        </p:nvSpPr>
        <p:spPr>
          <a:xfrm>
            <a:off x="548640" y="749808"/>
            <a:ext cx="11094415" cy="685800"/>
          </a:xfrm>
          <a:prstGeom prst="rect">
            <a:avLst/>
          </a:prstGeom>
          <a:noFill/>
        </p:spPr>
        <p:txBody>
          <a:bodyPr wrap="square" anchor="ctr" lIns="0" rIns="0" tIns="0" bIns="0">
            <a:spAutoFit/>
          </a:bodyPr>
          <a:lstStyle/>
          <a:p>
            <a:pPr>
              <a:spcAft>
                <a:spcPts val="0"/>
              </a:spcAft>
            </a:pPr>
            <a:r>
              <a:rPr sz="2800" b="1" i="0">
                <a:solidFill>
                  <a:srgbClr val="1A1A2E"/>
                </a:solidFill>
              </a:rPr>
              <a:t>Major comments</a:t>
            </a:r>
          </a:p>
        </p:txBody>
      </p:sp>
      <p:sp>
        <p:nvSpPr>
          <p:cNvPr id="4" name="Rectangle 3"/>
          <p:cNvSpPr/>
          <p:nvPr/>
        </p:nvSpPr>
        <p:spPr>
          <a:xfrm>
            <a:off x="548640" y="15727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548640" y="1883664"/>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15</a:t>
            </a:r>
          </a:p>
        </p:txBody>
      </p:sp>
      <p:sp>
        <p:nvSpPr>
          <p:cNvPr id="6" name="TextBox 5"/>
          <p:cNvSpPr txBox="1"/>
          <p:nvPr/>
        </p:nvSpPr>
        <p:spPr>
          <a:xfrm>
            <a:off x="1097280" y="1828800"/>
            <a:ext cx="7589520" cy="457200"/>
          </a:xfrm>
          <a:prstGeom prst="rect">
            <a:avLst/>
          </a:prstGeom>
          <a:noFill/>
        </p:spPr>
        <p:txBody>
          <a:bodyPr wrap="square" anchor="ctr" lIns="0" rIns="0" tIns="0" bIns="0">
            <a:spAutoFit/>
          </a:bodyPr>
          <a:lstStyle/>
          <a:p>
            <a:pPr>
              <a:spcAft>
                <a:spcPts val="0"/>
              </a:spcAft>
            </a:pPr>
            <a:r>
              <a:rPr sz="1800" b="0" i="0">
                <a:solidFill>
                  <a:srgbClr val="1A1A2E"/>
                </a:solidFill>
              </a:rPr>
              <a:t>Huge descriptive growth figures likely reflect unstable denominators</a:t>
            </a:r>
          </a:p>
        </p:txBody>
      </p:sp>
      <p:sp>
        <p:nvSpPr>
          <p:cNvPr id="7" name="TextBox 6"/>
          <p:cNvSpPr txBox="1"/>
          <p:nvPr/>
        </p:nvSpPr>
        <p:spPr>
          <a:xfrm>
            <a:off x="8869680" y="1828800"/>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What Happens to Company Performance When ...</a:t>
            </a:r>
          </a:p>
        </p:txBody>
      </p:sp>
      <p:sp>
        <p:nvSpPr>
          <p:cNvPr id="8" name="Rectangle 7"/>
          <p:cNvSpPr/>
          <p:nvPr/>
        </p:nvSpPr>
        <p:spPr>
          <a:xfrm>
            <a:off x="1097280" y="2446020"/>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548640" y="2660904"/>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16</a:t>
            </a:r>
          </a:p>
        </p:txBody>
      </p:sp>
      <p:sp>
        <p:nvSpPr>
          <p:cNvPr id="10" name="TextBox 9"/>
          <p:cNvSpPr txBox="1"/>
          <p:nvPr/>
        </p:nvSpPr>
        <p:spPr>
          <a:xfrm>
            <a:off x="1097280" y="2606040"/>
            <a:ext cx="7589520" cy="457200"/>
          </a:xfrm>
          <a:prstGeom prst="rect">
            <a:avLst/>
          </a:prstGeom>
          <a:noFill/>
        </p:spPr>
        <p:txBody>
          <a:bodyPr wrap="square" anchor="ctr" lIns="0" rIns="0" tIns="0" bIns="0">
            <a:spAutoFit/>
          </a:bodyPr>
          <a:lstStyle/>
          <a:p>
            <a:pPr>
              <a:spcAft>
                <a:spcPts val="0"/>
              </a:spcAft>
            </a:pPr>
            <a:r>
              <a:rPr sz="1400" b="0" i="0">
                <a:solidFill>
                  <a:srgbClr val="1A1A2E"/>
                </a:solidFill>
              </a:rPr>
              <a:t>Universal promises outrun two modelled outcomes and no heterogeneity tests</a:t>
            </a:r>
          </a:p>
        </p:txBody>
      </p:sp>
      <p:sp>
        <p:nvSpPr>
          <p:cNvPr id="11" name="TextBox 10"/>
          <p:cNvSpPr txBox="1"/>
          <p:nvPr/>
        </p:nvSpPr>
        <p:spPr>
          <a:xfrm>
            <a:off x="8869680" y="2606040"/>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WGEA Foreword, p. 6; BCEC Foreword ...</a:t>
            </a:r>
          </a:p>
        </p:txBody>
      </p:sp>
      <p:sp>
        <p:nvSpPr>
          <p:cNvPr id="12" name="Rectangle 11"/>
          <p:cNvSpPr/>
          <p:nvPr/>
        </p:nvSpPr>
        <p:spPr>
          <a:xfrm>
            <a:off x="1097280" y="3223260"/>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548640" y="3438144"/>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17</a:t>
            </a:r>
          </a:p>
        </p:txBody>
      </p:sp>
      <p:sp>
        <p:nvSpPr>
          <p:cNvPr id="14" name="TextBox 13"/>
          <p:cNvSpPr txBox="1"/>
          <p:nvPr/>
        </p:nvSpPr>
        <p:spPr>
          <a:xfrm>
            <a:off x="1097280" y="3383280"/>
            <a:ext cx="7589520" cy="457200"/>
          </a:xfrm>
          <a:prstGeom prst="rect">
            <a:avLst/>
          </a:prstGeom>
          <a:noFill/>
        </p:spPr>
        <p:txBody>
          <a:bodyPr wrap="square" anchor="ctr" lIns="0" rIns="0" tIns="0" bIns="0">
            <a:spAutoFit/>
          </a:bodyPr>
          <a:lstStyle/>
          <a:p>
            <a:pPr>
              <a:spcAft>
                <a:spcPts val="0"/>
              </a:spcAft>
            </a:pPr>
            <a:r>
              <a:rPr sz="1800" b="0" i="0">
                <a:solidFill>
                  <a:srgbClr val="1A1A2E"/>
                </a:solidFill>
              </a:rPr>
              <a:t>No options, actors or monitoring for policy decision-makers</a:t>
            </a:r>
          </a:p>
        </p:txBody>
      </p:sp>
      <p:sp>
        <p:nvSpPr>
          <p:cNvPr id="15" name="TextBox 14"/>
          <p:cNvSpPr txBox="1"/>
          <p:nvPr/>
        </p:nvSpPr>
        <p:spPr>
          <a:xfrm>
            <a:off x="8869680" y="3383280"/>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Summary and Discussion, 'What does this ...</a:t>
            </a:r>
          </a:p>
        </p:txBody>
      </p:sp>
      <p:sp>
        <p:nvSpPr>
          <p:cNvPr id="16" name="Rectangle 15"/>
          <p:cNvSpPr/>
          <p:nvPr/>
        </p:nvSpPr>
        <p:spPr>
          <a:xfrm>
            <a:off x="1097280" y="4000500"/>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8640" y="4215383"/>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18</a:t>
            </a:r>
          </a:p>
        </p:txBody>
      </p:sp>
      <p:sp>
        <p:nvSpPr>
          <p:cNvPr id="18" name="TextBox 17"/>
          <p:cNvSpPr txBox="1"/>
          <p:nvPr/>
        </p:nvSpPr>
        <p:spPr>
          <a:xfrm>
            <a:off x="1097280" y="4160520"/>
            <a:ext cx="7589520" cy="457200"/>
          </a:xfrm>
          <a:prstGeom prst="rect">
            <a:avLst/>
          </a:prstGeom>
          <a:noFill/>
        </p:spPr>
        <p:txBody>
          <a:bodyPr wrap="square" anchor="ctr" lIns="0" rIns="0" tIns="0" bIns="0">
            <a:spAutoFit/>
          </a:bodyPr>
          <a:lstStyle/>
          <a:p>
            <a:pPr>
              <a:spcAft>
                <a:spcPts val="0"/>
              </a:spcAft>
            </a:pPr>
            <a:r>
              <a:rPr sz="1800" b="0" i="0">
                <a:solidFill>
                  <a:srgbClr val="1A1A2E"/>
                </a:solidFill>
              </a:rPr>
              <a:t>Contrary evidence sidelined; mechanisms asserted, not tested</a:t>
            </a:r>
          </a:p>
        </p:txBody>
      </p:sp>
      <p:sp>
        <p:nvSpPr>
          <p:cNvPr id="19" name="TextBox 18"/>
          <p:cNvSpPr txBox="1"/>
          <p:nvPr/>
        </p:nvSpPr>
        <p:spPr>
          <a:xfrm>
            <a:off x="8869680" y="4160520"/>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Introduction, pp. 10-11; Summary and ...</a:t>
            </a:r>
          </a:p>
        </p:txBody>
      </p:sp>
      <p:sp>
        <p:nvSpPr>
          <p:cNvPr id="20" name="Rectangle 19"/>
          <p:cNvSpPr/>
          <p:nvPr/>
        </p:nvSpPr>
        <p:spPr>
          <a:xfrm>
            <a:off x="1097280" y="4777740"/>
            <a:ext cx="1054577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548640" y="4992624"/>
            <a:ext cx="347472" cy="347472"/>
          </a:xfrm>
          <a:prstGeom prst="ellipse">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0" rIns="0" tIns="0" bIns="0"/>
          <a:lstStyle/>
          <a:p>
            <a:pPr algn="ctr">
              <a:spcAft>
                <a:spcPts val="0"/>
              </a:spcAft>
            </a:pPr>
            <a:r>
              <a:rPr sz="1200" b="1" i="0">
                <a:solidFill>
                  <a:srgbClr val="FFFFFF"/>
                </a:solidFill>
              </a:rPr>
              <a:t>19</a:t>
            </a:r>
          </a:p>
        </p:txBody>
      </p:sp>
      <p:sp>
        <p:nvSpPr>
          <p:cNvPr id="22" name="TextBox 21"/>
          <p:cNvSpPr txBox="1"/>
          <p:nvPr/>
        </p:nvSpPr>
        <p:spPr>
          <a:xfrm>
            <a:off x="1097280" y="4937760"/>
            <a:ext cx="7589520" cy="457200"/>
          </a:xfrm>
          <a:prstGeom prst="rect">
            <a:avLst/>
          </a:prstGeom>
          <a:noFill/>
        </p:spPr>
        <p:txBody>
          <a:bodyPr wrap="square" anchor="ctr" lIns="0" rIns="0" tIns="0" bIns="0">
            <a:spAutoFit/>
          </a:bodyPr>
          <a:lstStyle/>
          <a:p>
            <a:pPr>
              <a:spcAft>
                <a:spcPts val="0"/>
              </a:spcAft>
            </a:pPr>
            <a:r>
              <a:rPr sz="1800" b="0" i="0">
                <a:solidFill>
                  <a:srgbClr val="1A1A2E"/>
                </a:solidFill>
              </a:rPr>
              <a:t>Key confounders, especially CEO turnover itself, are not controlled</a:t>
            </a:r>
          </a:p>
        </p:txBody>
      </p:sp>
      <p:sp>
        <p:nvSpPr>
          <p:cNvPr id="23" name="TextBox 22"/>
          <p:cNvSpPr txBox="1"/>
          <p:nvPr/>
        </p:nvSpPr>
        <p:spPr>
          <a:xfrm>
            <a:off x="8869680" y="4937760"/>
            <a:ext cx="2773375" cy="457200"/>
          </a:xfrm>
          <a:prstGeom prst="rect">
            <a:avLst/>
          </a:prstGeom>
          <a:noFill/>
        </p:spPr>
        <p:txBody>
          <a:bodyPr wrap="square" anchor="ctr" lIns="0" rIns="0" tIns="0" bIns="0">
            <a:spAutoFit/>
          </a:bodyPr>
          <a:lstStyle/>
          <a:p>
            <a:pPr algn="r">
              <a:spcAft>
                <a:spcPts val="0"/>
              </a:spcAft>
            </a:pPr>
            <a:r>
              <a:rPr sz="1100" b="0" i="0">
                <a:solidFill>
                  <a:srgbClr val="6B7280"/>
                </a:solidFill>
              </a:rPr>
              <a:t>Linking Female Representation to Business ...</a:t>
            </a:r>
          </a:p>
        </p:txBody>
      </p:sp>
      <p:sp>
        <p:nvSpPr>
          <p:cNvPr id="24" name="TextBox 23"/>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5" name="TextBox 24"/>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3913632"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Modelling Strategy, p. 37; Key Findings, p. 42; Regression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1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3000" b="1" i="0">
                <a:solidFill>
                  <a:srgbClr val="1A1A2E"/>
                </a:solidFill>
              </a:rPr>
              <a:t>The design cannot support the report's causal language</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The report regresses Tobin's Q and a sector-outperformance indicator on changes in female leadership, with firm and year fixed effects, for ASX-listed WGEA reporters, 2014 to 2019. It says causality is established if reverse causation is ruled out. It then declares the associations 'can legitimately be claimed as causal'.</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200" b="0" i="1">
                <a:solidFill>
                  <a:srgbClr val="374151"/>
                </a:solidFill>
              </a:rPr>
              <a:t>"these associations can legitimately be claimed as causal." (p. 42); "And if the reverse is found not to be the case, then the direction of causality can also be determined." (p. 37)</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300" b="0" i="0">
                <a:solidFill>
                  <a:srgbClr val="1A1A2E"/>
                </a:solidFill>
              </a:rPr>
              <a:t>Fixed effects ignore time-varying confounders such as restructuring, turnover or investor pressure.</a:t>
            </a:r>
          </a:p>
          <a:p>
            <a:pPr marL="219456" indent="-219456">
              <a:spcAft>
                <a:spcPts val="700"/>
              </a:spcAft>
              <a:buClr>
                <a:srgbClr val="D03B3B"/>
              </a:buClr>
              <a:buChar char="•"/>
            </a:pPr>
            <a:r>
              <a:rPr sz="1300" b="0" i="0">
                <a:solidFill>
                  <a:srgbClr val="1A1A2E"/>
                </a:solidFill>
              </a:rPr>
              <a:t>The promised reverse-causality test is never reported; no placebo, pre-trend or event-study evidence appears.</a:t>
            </a:r>
          </a:p>
          <a:p>
            <a:pPr marL="219456" indent="-219456">
              <a:spcAft>
                <a:spcPts val="700"/>
              </a:spcAft>
              <a:buClr>
                <a:srgbClr val="D03B3B"/>
              </a:buClr>
              <a:buChar char="•"/>
            </a:pPr>
            <a:r>
              <a:rPr sz="1300" b="0" i="0">
                <a:solidFill>
                  <a:srgbClr val="1A1A2E"/>
                </a:solidFill>
              </a:rPr>
              <a:t>Forewords present dollar gains as guaranteed returns, which the evidence cannot bear.</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Report reverse-direction, lead-placebo and event-study tests.</a:t>
            </a:r>
          </a:p>
          <a:p>
            <a:pPr marL="219456" indent="-219456">
              <a:spcAft>
                <a:spcPts val="500"/>
              </a:spcAft>
              <a:buClr>
                <a:srgbClr val="3B5BDB"/>
              </a:buClr>
              <a:buChar char="•"/>
            </a:pPr>
            <a:r>
              <a:rPr sz="1500" b="0" i="0">
                <a:solidFill>
                  <a:srgbClr val="1A1A2E"/>
                </a:solidFill>
              </a:rPr>
              <a:t>Otherwise relabel results as associations throughout, including forewords.</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187952"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How to Measure Company Performance, p. 39; Regression methodology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2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3000" b="1" i="0">
                <a:solidFill>
                  <a:srgbClr val="1A1A2E"/>
                </a:solidFill>
              </a:rPr>
              <a:t>'Prior' changes actually end in the outcome year</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The report says it relates prior leadership changes to subsequent performance. Its methodology note defines the key regressors as changes in female Board and KMP shares between t-1 and t, and the CEO term as HasFemaleCEO[t] minus HasFemaleCEO[t-1]. Elsewhere it says changes over the previous two years are used.</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200" b="0" i="1">
                <a:solidFill>
                  <a:srgbClr val="374151"/>
                </a:solidFill>
              </a:rPr>
              <a:t>"Levels and changes in the shares of female KMPs and Board members between t-1 and t" (p. 54); "we include leadership changes in the previous two years" (p. 39)</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500" b="0" i="0">
                <a:solidFill>
                  <a:srgbClr val="1A1A2E"/>
                </a:solidFill>
              </a:rPr>
              <a:t>Changes ending at t overlap the outcome at t, so temporal precedence is not shown.</a:t>
            </a:r>
          </a:p>
          <a:p>
            <a:pPr marL="219456" indent="-219456">
              <a:spcAft>
                <a:spcPts val="700"/>
              </a:spcAft>
              <a:buClr>
                <a:srgbClr val="D03B3B"/>
              </a:buClr>
              <a:buChar char="•"/>
            </a:pPr>
            <a:r>
              <a:rPr sz="1500" b="0" i="0">
                <a:solidFill>
                  <a:srgbClr val="1A1A2E"/>
                </a:solidFill>
              </a:rPr>
              <a:t>Three inconsistent timing descriptions; no alignment of WGEA dates with financial years.</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Publish a timing diagram linking measurement dates to outcome years.</a:t>
            </a:r>
          </a:p>
          <a:p>
            <a:pPr marL="219456" indent="-219456">
              <a:spcAft>
                <a:spcPts val="500"/>
              </a:spcAft>
              <a:buClr>
                <a:srgbClr val="3B5BDB"/>
              </a:buClr>
              <a:buChar char="•"/>
            </a:pPr>
            <a:r>
              <a:rPr sz="1500" b="0" i="0">
                <a:solidFill>
                  <a:srgbClr val="1A1A2E"/>
                </a:solidFill>
              </a:rPr>
              <a:t>Re-estimate with strictly lagged changes and report effects by lag.</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242816"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Executive Summary, p. 9; Key Findings and Table 2, p. 41; Table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3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3000" b="1" i="0">
                <a:solidFill>
                  <a:srgbClr val="1A1A2E"/>
                </a:solidFill>
              </a:rPr>
              <a:t>Headline '10 points or more' is not what was estimated</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The report attributes a 4.9% market-value gain (AUD $78.5m) to a 10-point-plus rise in female Board share and 6.6% (AUD $104.7m) to the same rise in KMP share. In Table 3, though, the regressors are simple 'higher share' and 'lower share' indicators against 'no change', with no threshold stated.</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200" b="0" i="1">
                <a:solidFill>
                  <a:srgbClr val="374151"/>
                </a:solidFill>
              </a:rPr>
              <a:t>"Change in Board gender representation [base = no change] ... Higher share of female Board members 0.110***" (Table 3, p. 43); "an increase of 10 percentage points or more in female representation on the Boards" (p. 9)</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300" b="0" i="0">
                <a:solidFill>
                  <a:srgbClr val="1A1A2E"/>
                </a:solidFill>
              </a:rPr>
              <a:t>Undefined threshold means readers cannot tell whether effects apply to a 1-point or 20-point change.</a:t>
            </a:r>
          </a:p>
          <a:p>
            <a:pPr marL="219456" indent="-219456">
              <a:spcAft>
                <a:spcPts val="700"/>
              </a:spcAft>
              <a:buClr>
                <a:srgbClr val="D03B3B"/>
              </a:buClr>
              <a:buChar char="•"/>
            </a:pPr>
            <a:r>
              <a:rPr sz="1300" b="0" i="0">
                <a:solidFill>
                  <a:srgbClr val="1A1A2E"/>
                </a:solidFill>
              </a:rPr>
              <a:t>CEO difference variable imposes equal and opposite effects for arrivals and departures.</a:t>
            </a:r>
          </a:p>
          <a:p>
            <a:pPr marL="219456" indent="-219456">
              <a:spcAft>
                <a:spcPts val="700"/>
              </a:spcAft>
              <a:buClr>
                <a:srgbClr val="D03B3B"/>
              </a:buClr>
              <a:buChar char="•"/>
            </a:pPr>
            <a:r>
              <a:rPr sz="1300" b="0" i="0">
                <a:solidFill>
                  <a:srgbClr val="1A1A2E"/>
                </a:solidFill>
              </a:rPr>
              <a:t>Change coefficients are conditional on level bands, not total effects.</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Define categories and report counts of firms switching each indicator.</a:t>
            </a:r>
          </a:p>
          <a:p>
            <a:pPr marL="219456" indent="-219456">
              <a:spcAft>
                <a:spcPts val="500"/>
              </a:spcAft>
              <a:buClr>
                <a:srgbClr val="3B5BDB"/>
              </a:buClr>
              <a:buChar char="•"/>
            </a:pPr>
            <a:r>
              <a:rPr sz="1500" b="0" i="0">
                <a:solidFill>
                  <a:srgbClr val="1A1A2E"/>
                </a:solidFill>
              </a:rPr>
              <a:t>Estimate continuous-change and separate CEO arrival and departure terms.</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3913632"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Table 2, p. 41; Table 3, p. 43; Key Findings text, p. 42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4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2600" b="1" i="0">
                <a:solidFill>
                  <a:srgbClr val="1A1A2E"/>
                </a:solidFill>
              </a:rPr>
              <a:t>Summary table flips signs and stars from the regressions</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Table 2 converts Table 3 regression coefficients into five headline scenarios, including increases and reductions in female Board and KMP representation and moving to a female CEO. These figures feed the Executive Summary, including a headline AUD $46m loss from reducing female KMPs.</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200" b="0" i="1">
                <a:solidFill>
                  <a:srgbClr val="374151"/>
                </a:solidFill>
              </a:rPr>
              <a:t>"From reducing female Board representation -0.061 -43.4 -29.1 -2.7% 2.5%" (Table 2); "Lower share of female Board members -0.061 -0.074** -0.017 -0.025" (Table 3)</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300" b="0" i="0">
                <a:solidFill>
                  <a:srgbClr val="1A1A2E"/>
                </a:solidFill>
              </a:rPr>
              <a:t>Table 2 shows reductions raising outperformance (+2.5%, +1.7%); Table 3 coefficients are negative.</a:t>
            </a:r>
          </a:p>
          <a:p>
            <a:pPr marL="219456" indent="-219456">
              <a:spcAft>
                <a:spcPts val="700"/>
              </a:spcAft>
              <a:buClr>
                <a:srgbClr val="D03B3B"/>
              </a:buClr>
              <a:buChar char="•"/>
            </a:pPr>
            <a:r>
              <a:rPr sz="1300" b="0" i="0">
                <a:solidFill>
                  <a:srgbClr val="1A1A2E"/>
                </a:solidFill>
              </a:rPr>
              <a:t>Female CEO Q effect is significant at 10% in Table 3 but flagged 5% in Table 2.</a:t>
            </a:r>
          </a:p>
          <a:p>
            <a:pPr marL="219456" indent="-219456">
              <a:spcAft>
                <a:spcPts val="700"/>
              </a:spcAft>
              <a:buClr>
                <a:srgbClr val="D03B3B"/>
              </a:buClr>
              <a:buChar char="•"/>
            </a:pPr>
            <a:r>
              <a:rPr sz="1300" b="0" i="0">
                <a:solidFill>
                  <a:srgbClr val="1A1A2E"/>
                </a:solidFill>
              </a:rPr>
              <a:t>Text calls Board reductions insignificant despite -0.074** in the lagged Q column.</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Reconcile every Table 2 cell with a named Table 3 column.</a:t>
            </a:r>
          </a:p>
          <a:p>
            <a:pPr marL="219456" indent="-219456">
              <a:spcAft>
                <a:spcPts val="500"/>
              </a:spcAft>
              <a:buClr>
                <a:srgbClr val="3B5BDB"/>
              </a:buClr>
              <a:buChar char="•"/>
            </a:pPr>
            <a:r>
              <a:rPr sz="1500" b="0" i="0">
                <a:solidFill>
                  <a:srgbClr val="1A1A2E"/>
                </a:solidFill>
              </a:rPr>
              <a:t>Qualify weakly significant headlines in the Executive Summary.</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3858768"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Summary and Discussion, p. 46; compare Table 2, p. 41 and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5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2600" b="1" i="0">
                <a:solidFill>
                  <a:srgbClr val="1A1A2E"/>
                </a:solidFill>
              </a:rPr>
              <a:t>Conclusion misstates currency and calls a stock an annual flow</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Table 2 converts estimated Tobin's Q effects into market-value gains of AUD $78.5m to $104.7m (USD $52.6m to $70.2m) for the average ASX-listed company. The concluding summary restates these as 'between AUD $52m and AUD $70m per year' for an average-sized organisation.</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300" b="0" i="1">
                <a:solidFill>
                  <a:srgbClr val="374151"/>
                </a:solidFill>
              </a:rPr>
              <a:t>"delivers added company market value of between AUD $52m and AUD $70m per year for an average sized organisation." (p. 46)</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500" b="0" i="0">
                <a:solidFill>
                  <a:srgbClr val="1A1A2E"/>
                </a:solidFill>
              </a:rPr>
              <a:t>Quoted AUD range is actually the USD range from Table 2.</a:t>
            </a:r>
          </a:p>
          <a:p>
            <a:pPr marL="219456" indent="-219456">
              <a:spcAft>
                <a:spcPts val="700"/>
              </a:spcAft>
              <a:buClr>
                <a:srgbClr val="D03B3B"/>
              </a:buClr>
              <a:buChar char="•"/>
            </a:pPr>
            <a:r>
              <a:rPr sz="1500" b="0" i="0">
                <a:solidFill>
                  <a:srgbClr val="1A1A2E"/>
                </a:solidFill>
              </a:rPr>
              <a:t>Market value is a one-off revaluation; 'per year' implies a recurring gain and invites misquotation.</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Quote AUD $78.5m to $104.7m and delete 'per year'.</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242816"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Table 2 and notes, p. 41; How to Measure Company Performance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6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2600" b="1" i="0">
                <a:solidFill>
                  <a:srgbClr val="1A1A2E"/>
                </a:solidFill>
              </a:rPr>
              <a:t>Dollar gains cannot be reproduced and reflect a skewed mean</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The report converts Tobin's Q coefficients, for example 0.110 for a rise in female Board share, into market-value gains such as 4.9% or AUD $78.5m, evaluated at 'average company market value'. Neither the formula, baseline values nor exchange rate are given; back-calculation implies a mean market value near AUD $1.6bn.</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200" b="0" i="1">
                <a:solidFill>
                  <a:srgbClr val="374151"/>
                </a:solidFill>
              </a:rPr>
              <a:t>"Projections are presented at the average company market value and average value of common equity for Australian ASX-listed companies." (Table 2 notes, p. 41)</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500" b="0" i="0">
                <a:solidFill>
                  <a:srgbClr val="1A1A2E"/>
                </a:solidFill>
              </a:rPr>
              <a:t>Mean market value is likely driven by a few giant firms, overstating gains for typical companies.</a:t>
            </a:r>
          </a:p>
          <a:p>
            <a:pPr marL="219456" indent="-219456">
              <a:spcAft>
                <a:spcPts val="700"/>
              </a:spcAft>
              <a:buClr>
                <a:srgbClr val="D03B3B"/>
              </a:buClr>
              <a:buChar char="•"/>
            </a:pPr>
            <a:r>
              <a:rPr sz="1500" b="0" i="0">
                <a:solidFill>
                  <a:srgbClr val="1A1A2E"/>
                </a:solidFill>
              </a:rPr>
              <a:t>No formula, baselines, exchange rate or confidence intervals; Q defined two ways.</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Publish the conversion formula, baselines and exchange rate.</a:t>
            </a:r>
          </a:p>
          <a:p>
            <a:pPr marL="219456" indent="-219456">
              <a:spcAft>
                <a:spcPts val="500"/>
              </a:spcAft>
              <a:buClr>
                <a:srgbClr val="3B5BDB"/>
              </a:buClr>
              <a:buChar char="•"/>
            </a:pPr>
            <a:r>
              <a:rPr sz="1500" b="0" i="0">
                <a:solidFill>
                  <a:srgbClr val="1A1A2E"/>
                </a:solidFill>
              </a:rPr>
              <a:t>Report median-firm effects with confidence intervals.</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242816"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Table 3 and notes, p. 43; Table 2, p. 41; Regression methodology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7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3000" b="1" i="0">
                <a:solidFill>
                  <a:srgbClr val="1A1A2E"/>
                </a:solidFill>
              </a:rPr>
              <a:t>Significance stars only; uncertainty cannot be assessed</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Table 3 reports four fixed-effects regressions of Tobin's Q and sector outperformance on leadership changes, with roughly 1,300 to 1,400 firm-year observations. Only point estimates and significance stars are shown. Table 2 converts them into dollar effects without intervals.</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300" b="0" i="1">
                <a:solidFill>
                  <a:srgbClr val="374151"/>
                </a:solidFill>
              </a:rPr>
              <a:t>"Parameters are flagged as significant (sig.) at 1% (***), 5% (**) and 10% (*)." (Table 3 notes, p. 43)</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500" b="0" i="0">
                <a:solidFill>
                  <a:srgbClr val="1A1A2E"/>
                </a:solidFill>
              </a:rPr>
              <a:t>No standard errors, clustering level or firm count, so reliability of 10% and 5% results is unknown.</a:t>
            </a:r>
          </a:p>
          <a:p>
            <a:pPr marL="219456" indent="-219456">
              <a:spcAft>
                <a:spcPts val="700"/>
              </a:spcAft>
              <a:buClr>
                <a:srgbClr val="D03B3B"/>
              </a:buClr>
              <a:buChar char="•"/>
            </a:pPr>
            <a:r>
              <a:rPr sz="1500" b="0" i="0">
                <a:solidFill>
                  <a:srgbClr val="1A1A2E"/>
                </a:solidFill>
              </a:rPr>
              <a:t>Many tests across columns without multiple-testing consideration invite selective emphasis.</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Report firm-clustered standard errors and confidence intervals throughout.</a:t>
            </a:r>
          </a:p>
          <a:p>
            <a:pPr marL="219456" indent="-219456">
              <a:spcAft>
                <a:spcPts val="500"/>
              </a:spcAft>
              <a:buClr>
                <a:srgbClr val="3B5BDB"/>
              </a:buClr>
              <a:buChar char="•"/>
            </a:pPr>
            <a:r>
              <a:rPr sz="1500" b="0" i="0">
                <a:solidFill>
                  <a:srgbClr val="1A1A2E"/>
                </a:solidFill>
              </a:rPr>
              <a:t>State firm counts and primary hypotheses.</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242816"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Table 3, p. 43; Executive Summary, p. 8; Summary and Discussion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8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2600" b="1" i="0">
                <a:solidFill>
                  <a:srgbClr val="1A1A2E"/>
                </a:solidFill>
              </a:rPr>
              <a:t>More women in leadership shows no consistent level premium</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Table 3 includes bands for the level of female KMP and Board shares alongside change indicators. Only the 25 to 33% KMP band is significant; over 33% is near zero, and no Board band is significant. The report nonetheless concludes 'more women at the top means better company performance'.</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300" b="0" i="1">
                <a:solidFill>
                  <a:srgbClr val="374151"/>
                </a:solidFill>
              </a:rPr>
              <a:t>"More than 33% 0.033 -0.003 0.052 0.054" (female KMP level, Table 3); "More women at the top means better company performance" (p. 8)</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500" b="0" i="0">
                <a:solidFill>
                  <a:srgbClr val="1A1A2E"/>
                </a:solidFill>
              </a:rPr>
              <a:t>Level results are non-monotonic or null, unlike the narrative.</a:t>
            </a:r>
          </a:p>
          <a:p>
            <a:pPr marL="219456" indent="-219456">
              <a:spcAft>
                <a:spcPts val="700"/>
              </a:spcAft>
              <a:buClr>
                <a:srgbClr val="D03B3B"/>
              </a:buClr>
              <a:buChar char="•"/>
            </a:pPr>
            <a:r>
              <a:rPr sz="1500" b="0" i="0">
                <a:solidFill>
                  <a:srgbClr val="1A1A2E"/>
                </a:solidFill>
              </a:rPr>
              <a:t>Pattern fits a transitory composition-change effect; bears on 30 to 40% target discussion.</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Discuss level results and test persistence of change effects.</a:t>
            </a:r>
          </a:p>
          <a:p>
            <a:pPr marL="219456" indent="-219456">
              <a:spcAft>
                <a:spcPts val="500"/>
              </a:spcAft>
              <a:buClr>
                <a:srgbClr val="3B5BDB"/>
              </a:buClr>
              <a:buChar char="•"/>
            </a:pPr>
            <a:r>
              <a:rPr sz="1500" b="0" i="0">
                <a:solidFill>
                  <a:srgbClr val="1A1A2E"/>
                </a:solidFill>
              </a:rPr>
              <a:t>Test whether any turnover, regardless of gender, drives effects.</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3968496"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Table 2, p. 41; Key Findings, p. 42; Executive Summary, p. 9</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9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2600" b="1" i="0">
                <a:solidFill>
                  <a:srgbClr val="1A1A2E"/>
                </a:solidFill>
              </a:rPr>
              <a:t>Likelihood effects are percentage points, mislabelled as percent</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The report regresses a binary indicator of outperforming the sector on 3 or more of 6 metrics on leadership changes. It reports coefficients of 0.060, 0.058 and 0.129 as 6.0%, 5.8% and 12.9% increases in the likelihood of outperforming.</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200" b="0" i="1">
                <a:solidFill>
                  <a:srgbClr val="374151"/>
                </a:solidFill>
              </a:rPr>
              <a:t>"the appointment of a female CEO has driven a 12.9% increase in the likelihood of outperforming the sector on three or more metrics" (p. 9)</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500" b="0" i="0">
                <a:solidFill>
                  <a:srgbClr val="1A1A2E"/>
                </a:solidFill>
              </a:rPr>
              <a:t>These are percentage-point changes; with a base rate near 15 to 20%, relative effects are far larger.</a:t>
            </a:r>
          </a:p>
          <a:p>
            <a:pPr marL="219456" indent="-219456">
              <a:spcAft>
                <a:spcPts val="700"/>
              </a:spcAft>
              <a:buClr>
                <a:srgbClr val="D03B3B"/>
              </a:buClr>
              <a:buChar char="•"/>
            </a:pPr>
            <a:r>
              <a:rPr sz="1500" b="0" i="0">
                <a:solidFill>
                  <a:srgbClr val="1A1A2E"/>
                </a:solidFill>
              </a:rPr>
              <a:t>No base rate shown, so magnitudes cannot be judged.</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Relabel as percentage points and report base rates.</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023360"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Modelling Strategy, p. 37; What Happens to Company Performance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10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3000" b="1" i="0">
                <a:solidFill>
                  <a:srgbClr val="1A1A2E"/>
                </a:solidFill>
              </a:rPr>
              <a:t>Who is in the regression sample is never stated</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The report matches WGEA reporters to Morningstar financials by ASX code and estimates regressions on about 1,300 to 1,400 firm-years. It does not report how many firms this covers or how they were matched, while the problem statistics describe all WGEA reporters, including non-listed firms.</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200" b="0" i="1">
                <a:solidFill>
                  <a:srgbClr val="374151"/>
                </a:solidFill>
              </a:rPr>
              <a:t>"matched by ASX codes to the subset of companies in the WGEA dataset that were also listed on the Australian Securities Exchange (ASX)" (p. 37); "N 1,286 1,274 1,444 1,444" (Table 3)</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500" b="0" i="0">
                <a:solidFill>
                  <a:srgbClr val="1A1A2E"/>
                </a:solidFill>
              </a:rPr>
              <a:t>Unknown firm count, match rate and attrition; 'currently listed' restriction risks survivorship bias.</a:t>
            </a:r>
          </a:p>
          <a:p>
            <a:pPr marL="219456" indent="-219456">
              <a:spcAft>
                <a:spcPts val="700"/>
              </a:spcAft>
              <a:buClr>
                <a:srgbClr val="D03B3B"/>
              </a:buClr>
              <a:buChar char="•"/>
            </a:pPr>
            <a:r>
              <a:rPr sz="1500" b="0" i="0">
                <a:solidFill>
                  <a:srgbClr val="1A1A2E"/>
                </a:solidFill>
              </a:rPr>
              <a:t>Number of female CEO switches identifying the headline CEO effect is unknown.</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Add a sample-flow table with firm counts and switch counts.</a:t>
            </a:r>
          </a:p>
          <a:p>
            <a:pPr marL="219456" indent="-219456">
              <a:spcAft>
                <a:spcPts val="500"/>
              </a:spcAft>
              <a:buClr>
                <a:srgbClr val="3B5BDB"/>
              </a:buClr>
              <a:buChar char="•"/>
            </a:pPr>
            <a:r>
              <a:rPr sz="1500" b="0" i="0">
                <a:solidFill>
                  <a:srgbClr val="1A1A2E"/>
                </a:solidFill>
              </a:rPr>
              <a:t>Limit conclusions to the population actually analysed.</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187952"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Table 3, columns 'Tobin's Q (with lag)' and 'Outperform (with lag)'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11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2600" b="1" i="0">
                <a:solidFill>
                  <a:srgbClr val="1A1A2E"/>
                </a:solidFill>
              </a:rPr>
              <a:t>Dynamic columns are biased by construction, not true robustness</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Two of the four regressions add last year's outcome (Tobin's Q at 0.231; outperformance at -0.100) alongside firm fixed effects over six years. These are presented as checks. A footnote says fixed effects equal first differences and that unshown extra regressions agree.</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200" b="0" i="1">
                <a:solidFill>
                  <a:srgbClr val="374151"/>
                </a:solidFill>
              </a:rPr>
              <a:t>"The two-way panel fixed effects model is equivalent to a first-differenced regression specification" (footnote 10, p. 39); "Outperform sector [t-1] - - - -0.100***" (Table 3)</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500" b="0" i="0">
                <a:solidFill>
                  <a:srgbClr val="1A1A2E"/>
                </a:solidFill>
              </a:rPr>
              <a:t>Short-panel fixed effects with a lagged outcome produce Nickell bias that can affect every coefficient.</a:t>
            </a:r>
          </a:p>
          <a:p>
            <a:pPr marL="219456" indent="-219456">
              <a:spcAft>
                <a:spcPts val="700"/>
              </a:spcAft>
              <a:buClr>
                <a:srgbClr val="D03B3B"/>
              </a:buClr>
              <a:buChar char="•"/>
            </a:pPr>
            <a:r>
              <a:rPr sz="1500" b="0" i="0">
                <a:solidFill>
                  <a:srgbClr val="1A1A2E"/>
                </a:solidFill>
              </a:rPr>
              <a:t>Fixed effects equal first differences only with two periods; extra regressions unshown.</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Use GMM dynamic estimators or drop the lagged outcome.</a:t>
            </a:r>
          </a:p>
          <a:p>
            <a:pPr marL="219456" indent="-219456">
              <a:spcAft>
                <a:spcPts val="500"/>
              </a:spcAft>
              <a:buClr>
                <a:srgbClr val="3B5BDB"/>
              </a:buClr>
              <a:buChar char="•"/>
            </a:pPr>
            <a:r>
              <a:rPr sz="1500" b="0" i="0">
                <a:solidFill>
                  <a:srgbClr val="1A1A2E"/>
                </a:solidFill>
              </a:rPr>
              <a:t>Correct footnote 10 and publish the extra regressions.</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078224"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Gender Diversity and Company Performance, p. 25; How to Measure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12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2600" b="1" i="0">
                <a:solidFill>
                  <a:srgbClr val="1A1A2E"/>
                </a:solidFill>
              </a:rPr>
              <a:t>Composite outcome's construction choices are untested and partly size-driven</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Half the regressions use a binary outcome: whether a firm is in its sector's top quartile on at least three of six metrics (ROE, ROA, Tobin's Q, EBIT, sales per employee, dividend yield). Quartile cut-offs, cell sizes and missing-data rules are not described.</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200" b="0" i="1">
                <a:solidFill>
                  <a:srgbClr val="374151"/>
                </a:solidFill>
              </a:rPr>
              <a:t>"Companies are considered to outperform the sector when the company performance metric is above the 75th percentile within the relevant industry sector." (p. 39)</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700" b="0" i="0">
                <a:solidFill>
                  <a:srgbClr val="1A1A2E"/>
                </a:solidFill>
              </a:rPr>
              <a:t>Unscaled EBIT rewards size; ROE and ROA overlap; dividend yield rises when prices fall.</a:t>
            </a:r>
          </a:p>
          <a:p>
            <a:pPr marL="219456" indent="-219456">
              <a:spcAft>
                <a:spcPts val="700"/>
              </a:spcAft>
              <a:buClr>
                <a:srgbClr val="D03B3B"/>
              </a:buClr>
              <a:buChar char="•"/>
            </a:pPr>
            <a:r>
              <a:rPr sz="1700" b="0" i="0">
                <a:solidFill>
                  <a:srgbClr val="1A1A2E"/>
                </a:solidFill>
              </a:rPr>
              <a:t>No sensitivity to thresholds, components or small sector cells.</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Document construction and scale EBIT by assets.</a:t>
            </a:r>
          </a:p>
          <a:p>
            <a:pPr marL="219456" indent="-219456">
              <a:spcAft>
                <a:spcPts val="500"/>
              </a:spcAft>
              <a:buClr>
                <a:srgbClr val="3B5BDB"/>
              </a:buClr>
              <a:buChar char="•"/>
            </a:pPr>
            <a:r>
              <a:rPr sz="1500" b="0" i="0">
                <a:solidFill>
                  <a:srgbClr val="1A1A2E"/>
                </a:solidFill>
              </a:rPr>
              <a:t>Report component-by-component and alternative-threshold results.</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187952"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Linking Female Representation to Business Outcomes, pp. 36-43; How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13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3000" b="1" i="0">
                <a:solidFill>
                  <a:srgbClr val="1A1A2E"/>
                </a:solidFill>
              </a:rPr>
              <a:t>Robustness is asserted but never shown</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The report presents four regression columns and states in a footnote that additional regressions give the same findings. It also says the lag structure can be adjusted, but shows no alternative lags, thresholds, outcomes, samples or outlier treatments.</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300" b="0" i="1">
                <a:solidFill>
                  <a:srgbClr val="374151"/>
                </a:solidFill>
              </a:rPr>
              <a:t>"These generate the same empirical findings to those reported here." (footnote 10, p. 39)</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700" b="0" i="0">
                <a:solidFill>
                  <a:srgbClr val="1A1A2E"/>
                </a:solidFill>
              </a:rPr>
              <a:t>Headline effects may depend on one set of choices; readers cannot tell.</a:t>
            </a:r>
          </a:p>
          <a:p>
            <a:pPr marL="219456" indent="-219456">
              <a:spcAft>
                <a:spcPts val="700"/>
              </a:spcAft>
              <a:buClr>
                <a:srgbClr val="D03B3B"/>
              </a:buClr>
              <a:buChar char="•"/>
            </a:pPr>
            <a:r>
              <a:rPr sz="1700" b="0" i="0">
                <a:solidFill>
                  <a:srgbClr val="1A1A2E"/>
                </a:solidFill>
              </a:rPr>
              <a:t>Mean reversion after turnover and other explanations are not ruled out.</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Add a robustness appendix and report ranges across specifications.</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023360"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Key Findings, p. 42; Table 3, p. 43; Modelling Strategy, p. 37</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14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2600" b="1" i="0">
                <a:solidFill>
                  <a:srgbClr val="1A1A2E"/>
                </a:solidFill>
              </a:rPr>
              <a:t>Same construct, opposite signs, and an explanation fixed effects rule out</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The regressions control for female shares of all workers, executives and senior managers. Female workforce share is positive for Tobin's Q but negative for outperformance, and executive share the reverse. The report explains only the negative result, citing education and health sectors.</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200" b="0" i="1">
                <a:solidFill>
                  <a:srgbClr val="374151"/>
                </a:solidFill>
              </a:rPr>
              <a:t>"companies with a high overall share of female workers are less likely to outperform the sectors on three or more measures - potentially signifying organisations where profitability and growth are less of an imperative, for ...</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500" b="0" i="0">
                <a:solidFill>
                  <a:srgbClr val="1A1A2E"/>
                </a:solidFill>
              </a:rPr>
              <a:t>Sector explanation contradicts firm fixed effects and within-sector benchmarking.</a:t>
            </a:r>
          </a:p>
          <a:p>
            <a:pPr marL="219456" indent="-219456">
              <a:spcAft>
                <a:spcPts val="700"/>
              </a:spcAft>
              <a:buClr>
                <a:srgbClr val="D03B3B"/>
              </a:buClr>
              <a:buChar char="•"/>
            </a:pPr>
            <a:r>
              <a:rPr sz="1500" b="0" i="0">
                <a:solidFill>
                  <a:srgbClr val="1A1A2E"/>
                </a:solidFill>
              </a:rPr>
              <a:t>These shares may be outcomes of leadership change, biasing headline coefficients.</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Discuss both signs and drop the untested sector story.</a:t>
            </a:r>
          </a:p>
          <a:p>
            <a:pPr marL="219456" indent="-219456">
              <a:spcAft>
                <a:spcPts val="500"/>
              </a:spcAft>
              <a:buClr>
                <a:srgbClr val="3B5BDB"/>
              </a:buClr>
              <a:buChar char="•"/>
            </a:pPr>
            <a:r>
              <a:rPr sz="1500" b="0" i="0">
                <a:solidFill>
                  <a:srgbClr val="1A1A2E"/>
                </a:solidFill>
              </a:rPr>
              <a:t>Show headline results without mediator-type controls.</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023360"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What Happens to Company Performance When You Change the Share of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15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2600" b="1" i="0">
                <a:solidFill>
                  <a:srgbClr val="1A1A2E"/>
                </a:solidFill>
              </a:rPr>
              <a:t>Huge descriptive growth figures likely reflect unstable denominators</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Figures 11 and 13 compare average two-year percentage changes in ROE, EBIT, sales per employee and dividend yield by whether female leadership rose, fell or stayed flat. The report highlights a 142.4% ROE rise and infers female managers may focus more on productivity.</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300" b="0" i="1">
                <a:solidFill>
                  <a:srgbClr val="374151"/>
                </a:solidFill>
              </a:rPr>
              <a:t>"This suggests that female top-tier managers may have a greater focus on productivity gains when entering into these positions." (p. 33)</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700" b="0" i="0">
                <a:solidFill>
                  <a:srgbClr val="1A1A2E"/>
                </a:solidFill>
              </a:rPr>
              <a:t>Percentage changes in near-zero or negative ratios are dominated by outliers.</a:t>
            </a:r>
          </a:p>
          <a:p>
            <a:pPr marL="219456" indent="-219456">
              <a:spcAft>
                <a:spcPts val="700"/>
              </a:spcAft>
              <a:buClr>
                <a:srgbClr val="D03B3B"/>
              </a:buClr>
              <a:buChar char="•"/>
            </a:pPr>
            <a:r>
              <a:rPr sz="1700" b="0" i="0">
                <a:solidFill>
                  <a:srgbClr val="1A1A2E"/>
                </a:solidFill>
              </a:rPr>
              <a:t>No counts, medians or controls; behavioural inference unsupported.</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Report medians, counts and level changes; drop the behavioural claim.</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297680"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WGEA Foreword, p. 6; BCEC Foreword, p. 7; Executive Summary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16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2600" b="1" i="0">
                <a:solidFill>
                  <a:srgbClr val="1A1A2E"/>
                </a:solidFill>
              </a:rPr>
              <a:t>Universal promises outrun two modelled outcomes and no heterogeneity tests</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The WGEA foreword says more women leaders improve finances regardless of firm size or industry. The conclusion says they 'will deliver higher dividends'. The regressions model only Tobin's Q and a composite outperformance indicator, with no size or sector interactions.</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200" b="0" i="1">
                <a:solidFill>
                  <a:srgbClr val="374151"/>
                </a:solidFill>
              </a:rPr>
              <a:t>"bolster your financial performance regardless of the size of your firm or the industry in which you operate" (p. 6); "more women as key decision makers will deliver higher dividends for a company" (p. 47)</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700" b="0" i="0">
                <a:solidFill>
                  <a:srgbClr val="1A1A2E"/>
                </a:solidFill>
              </a:rPr>
              <a:t>Uniform effects across size and sector are asserted, never tested.</a:t>
            </a:r>
          </a:p>
          <a:p>
            <a:pPr marL="219456" indent="-219456">
              <a:spcAft>
                <a:spcPts val="700"/>
              </a:spcAft>
              <a:buClr>
                <a:srgbClr val="D03B3B"/>
              </a:buClr>
              <a:buChar char="•"/>
            </a:pPr>
            <a:r>
              <a:rPr sz="1700" b="0" i="0">
                <a:solidFill>
                  <a:srgbClr val="1A1A2E"/>
                </a:solidFill>
              </a:rPr>
              <a:t>Dividends and productivity are not separately estimated.</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Test size and sector interactions or remove universal claims.</a:t>
            </a:r>
          </a:p>
          <a:p>
            <a:pPr marL="219456" indent="-219456">
              <a:spcAft>
                <a:spcPts val="500"/>
              </a:spcAft>
              <a:buClr>
                <a:srgbClr val="3B5BDB"/>
              </a:buClr>
              <a:buChar char="•"/>
            </a:pPr>
            <a:r>
              <a:rPr sz="1500" b="0" i="0">
                <a:solidFill>
                  <a:srgbClr val="1A1A2E"/>
                </a:solidFill>
              </a:rPr>
              <a:t>Align forewords with what was actually estimated.</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3749039"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Summary and Discussion, 'What does this mean for policy and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17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2600" b="1" i="0">
                <a:solidFill>
                  <a:srgbClr val="1A1A2E"/>
                </a:solidFill>
              </a:rPr>
              <a:t>No options, actors or monitoring for policy decision-makers</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The closing policy section lists overseas Board quotas and targets of 30 to 40%, credits a 2018 target for Australian progress, and asks companies to 'commit to specific actions'. It recommends no Australian instrument, responsible body, timeline or monitoring metric.</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200" b="0" i="1">
                <a:solidFill>
                  <a:srgbClr val="374151"/>
                </a:solidFill>
              </a:rPr>
              <a:t>"But lifting the share of women in leadership can only happen if companies focus on the goal of achieving gender equity in progression and commit to specific actions to drive change." (p. 47)</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500" b="0" i="0">
                <a:solidFill>
                  <a:srgbClr val="1A1A2E"/>
                </a:solidFill>
              </a:rPr>
              <a:t>Decision-makers cannot tell which option is favoured or how alternatives compare on cost and evidence.</a:t>
            </a:r>
          </a:p>
          <a:p>
            <a:pPr marL="219456" indent="-219456">
              <a:spcAft>
                <a:spcPts val="700"/>
              </a:spcAft>
              <a:buClr>
                <a:srgbClr val="D03B3B"/>
              </a:buClr>
              <a:buChar char="•"/>
            </a:pPr>
            <a:r>
              <a:rPr sz="1500" b="0" i="0">
                <a:solidFill>
                  <a:srgbClr val="1A1A2E"/>
                </a:solidFill>
              </a:rPr>
              <a:t>Series' own actionable findings on audits, leave and childcare go unused.</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Add an options table naming actors, costs, evidence and monitoring.</a:t>
            </a:r>
          </a:p>
          <a:p>
            <a:pPr marL="219456" indent="-219456">
              <a:spcAft>
                <a:spcPts val="500"/>
              </a:spcAft>
              <a:buClr>
                <a:srgbClr val="3B5BDB"/>
              </a:buClr>
              <a:buChar char="•"/>
            </a:pPr>
            <a:r>
              <a:rPr sz="1500" b="0" i="0">
                <a:solidFill>
                  <a:srgbClr val="1A1A2E"/>
                </a:solidFill>
              </a:rPr>
              <a:t>Convert earlier-series findings into specific recommendations.</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078224"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Introduction, pp. 10-11; Summary and Discussion, pp. 46-47; p. 33</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18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2600" b="1" i="0">
                <a:solidFill>
                  <a:srgbClr val="1A1A2E"/>
                </a:solidFill>
              </a:rPr>
              <a:t>Contrary evidence sidelined; mechanisms asserted, not tested</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The report notes prior results vary, gives one sentence to a null study, then concludes the business case 'is clear'. It explains gains through cognitive diversity, democratic leadership styles and stakeholder orientation, drawn from the literature rather than tested in its own data.</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200" b="0" i="1">
                <a:solidFill>
                  <a:srgbClr val="374151"/>
                </a:solidFill>
              </a:rPr>
              <a:t>"Other research has found no significant links between gender diversity and company financial performance." (p. 11); "This was due to the stakeholder-orientation of its female directors" (p. 47)</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700" b="0" i="0">
                <a:solidFill>
                  <a:srgbClr val="1A1A2E"/>
                </a:solidFill>
              </a:rPr>
              <a:t>Null and negative findings, including quota studies, are not engaged.</a:t>
            </a:r>
          </a:p>
          <a:p>
            <a:pPr marL="219456" indent="-219456">
              <a:spcAft>
                <a:spcPts val="700"/>
              </a:spcAft>
              <a:buClr>
                <a:srgbClr val="D03B3B"/>
              </a:buClr>
              <a:buChar char="•"/>
            </a:pPr>
            <a:r>
              <a:rPr sz="1700" b="0" i="0">
                <a:solidFill>
                  <a:srgbClr val="1A1A2E"/>
                </a:solidFill>
              </a:rPr>
              <a:t>Untested mechanisms presented as explanations can mislead decision-makers.</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Add a balanced evidence review and label mechanisms as hypotheses.</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ounded Rectangle 1"/>
          <p:cNvSpPr/>
          <p:nvPr/>
        </p:nvSpPr>
        <p:spPr>
          <a:xfrm>
            <a:off x="548640" y="457200"/>
            <a:ext cx="667512" cy="274320"/>
          </a:xfrm>
          <a:prstGeom prst="roundRect">
            <a:avLst>
              <a:gd name="adj" fmla="val 50000"/>
            </a:avLst>
          </a:prstGeom>
          <a:solidFill>
            <a:srgbClr val="D03B3B"/>
          </a:solidFill>
          <a:ln>
            <a:no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1" i="0">
                <a:solidFill>
                  <a:srgbClr val="FFFFFF"/>
                </a:solidFill>
              </a:rPr>
              <a:t>MAJOR</a:t>
            </a:r>
          </a:p>
        </p:txBody>
      </p:sp>
      <p:sp>
        <p:nvSpPr>
          <p:cNvPr id="3" name="Rounded Rectangle 2"/>
          <p:cNvSpPr/>
          <p:nvPr/>
        </p:nvSpPr>
        <p:spPr>
          <a:xfrm>
            <a:off x="1325880" y="457200"/>
            <a:ext cx="4078224" cy="274320"/>
          </a:xfrm>
          <a:prstGeom prst="roundRect">
            <a:avLst>
              <a:gd name="adj" fmla="val 50000"/>
            </a:avLst>
          </a:prstGeom>
          <a:solidFill>
            <a:srgbClr val="F5F6F8"/>
          </a:solidFill>
          <a:ln w="9525">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lIns="73152" rIns="73152" tIns="0" bIns="0" wrap="none"/>
          <a:lstStyle/>
          <a:p>
            <a:pPr algn="ctr">
              <a:spcAft>
                <a:spcPts val="0"/>
              </a:spcAft>
            </a:pPr>
            <a:r>
              <a:rPr sz="1000" b="0" i="0">
                <a:solidFill>
                  <a:srgbClr val="374151"/>
                </a:solidFill>
              </a:rPr>
              <a:t>Linking Female Representation to Business Outcomes: Specification ...</a:t>
            </a:r>
          </a:p>
        </p:txBody>
      </p:sp>
      <p:sp>
        <p:nvSpPr>
          <p:cNvPr id="4" name="TextBox 3"/>
          <p:cNvSpPr txBox="1"/>
          <p:nvPr/>
        </p:nvSpPr>
        <p:spPr>
          <a:xfrm>
            <a:off x="9814255" y="457200"/>
            <a:ext cx="1828800" cy="274320"/>
          </a:xfrm>
          <a:prstGeom prst="rect">
            <a:avLst/>
          </a:prstGeom>
          <a:noFill/>
        </p:spPr>
        <p:txBody>
          <a:bodyPr wrap="square" anchor="ctr" lIns="0" rIns="0" tIns="0" bIns="0">
            <a:spAutoFit/>
          </a:bodyPr>
          <a:lstStyle/>
          <a:p>
            <a:pPr algn="r">
              <a:spcAft>
                <a:spcPts val="0"/>
              </a:spcAft>
            </a:pPr>
            <a:r>
              <a:rPr sz="1100" b="0" i="0">
                <a:solidFill>
                  <a:srgbClr val="6B7280"/>
                </a:solidFill>
              </a:rPr>
              <a:t>Comment 19 of 19</a:t>
            </a:r>
          </a:p>
        </p:txBody>
      </p:sp>
      <p:sp>
        <p:nvSpPr>
          <p:cNvPr id="5" name="TextBox 4"/>
          <p:cNvSpPr txBox="1"/>
          <p:nvPr/>
        </p:nvSpPr>
        <p:spPr>
          <a:xfrm>
            <a:off x="548640" y="868680"/>
            <a:ext cx="11094415" cy="1051560"/>
          </a:xfrm>
          <a:prstGeom prst="rect">
            <a:avLst/>
          </a:prstGeom>
          <a:noFill/>
        </p:spPr>
        <p:txBody>
          <a:bodyPr wrap="square" anchor="ctr" lIns="0" rIns="0" tIns="0" bIns="0">
            <a:spAutoFit/>
          </a:bodyPr>
          <a:lstStyle/>
          <a:p>
            <a:pPr>
              <a:spcAft>
                <a:spcPts val="0"/>
              </a:spcAft>
            </a:pPr>
            <a:r>
              <a:rPr sz="2600" b="1" i="0">
                <a:solidFill>
                  <a:srgbClr val="1A1A2E"/>
                </a:solidFill>
              </a:rPr>
              <a:t>Key confounders, especially CEO turnover itself, are not controlled</a:t>
            </a:r>
          </a:p>
        </p:txBody>
      </p:sp>
      <p:sp>
        <p:nvSpPr>
          <p:cNvPr id="6" name="Rectangle 5"/>
          <p:cNvSpPr/>
          <p:nvPr/>
        </p:nvSpPr>
        <p:spPr>
          <a:xfrm>
            <a:off x="548640" y="20299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548640" y="2240280"/>
            <a:ext cx="4754880" cy="2514600"/>
          </a:xfrm>
          <a:prstGeom prst="roundRect">
            <a:avLst>
              <a:gd name="adj" fmla="val 3636"/>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49808" y="2404872"/>
            <a:ext cx="4352544" cy="228600"/>
          </a:xfrm>
          <a:prstGeom prst="rect">
            <a:avLst/>
          </a:prstGeom>
          <a:noFill/>
        </p:spPr>
        <p:txBody>
          <a:bodyPr wrap="square" anchor="t" lIns="0" rIns="0" tIns="0" bIns="0">
            <a:spAutoFit/>
          </a:bodyPr>
          <a:lstStyle/>
          <a:p>
            <a:pPr>
              <a:spcAft>
                <a:spcPts val="0"/>
              </a:spcAft>
            </a:pPr>
            <a:r>
              <a:rPr sz="1000" b="1" i="0">
                <a:solidFill>
                  <a:srgbClr val="6B7280"/>
                </a:solidFill>
              </a:rPr>
              <a:t>WHAT THE PAPER DOES</a:t>
            </a:r>
          </a:p>
        </p:txBody>
      </p:sp>
      <p:sp>
        <p:nvSpPr>
          <p:cNvPr id="9" name="TextBox 8"/>
          <p:cNvSpPr txBox="1"/>
          <p:nvPr/>
        </p:nvSpPr>
        <p:spPr>
          <a:xfrm>
            <a:off x="749808" y="2715768"/>
            <a:ext cx="4352544" cy="1837944"/>
          </a:xfrm>
          <a:prstGeom prst="rect">
            <a:avLst/>
          </a:prstGeom>
          <a:noFill/>
        </p:spPr>
        <p:txBody>
          <a:bodyPr wrap="square" anchor="t" lIns="0" rIns="0" tIns="0" bIns="0">
            <a:spAutoFit/>
          </a:bodyPr>
          <a:lstStyle/>
          <a:p>
            <a:pPr>
              <a:spcAft>
                <a:spcPts val="0"/>
              </a:spcAft>
            </a:pPr>
            <a:r>
              <a:rPr sz="1400" b="0" i="0">
                <a:solidFill>
                  <a:srgbClr val="374151"/>
                </a:solidFill>
              </a:rPr>
              <a:t>Controls are capital intensity, leverage, capital-stock age, employee-size bands and female workforce shares, with firm and year fixed effects. There is no control for any CEO change, Board size, growth, log assets, ownership, or sector-by-year shocks.</a:t>
            </a:r>
          </a:p>
        </p:txBody>
      </p:sp>
      <p:sp>
        <p:nvSpPr>
          <p:cNvPr id="10" name="Rectangle 9"/>
          <p:cNvSpPr/>
          <p:nvPr/>
        </p:nvSpPr>
        <p:spPr>
          <a:xfrm>
            <a:off x="548640" y="4983480"/>
            <a:ext cx="45720" cy="1280160"/>
          </a:xfrm>
          <a:prstGeom prst="rect">
            <a:avLst/>
          </a:prstGeom>
          <a:solidFill>
            <a:srgbClr val="3B5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49808" y="4983480"/>
            <a:ext cx="4553712" cy="228600"/>
          </a:xfrm>
          <a:prstGeom prst="rect">
            <a:avLst/>
          </a:prstGeom>
          <a:noFill/>
        </p:spPr>
        <p:txBody>
          <a:bodyPr wrap="square" anchor="t" lIns="0" rIns="0" tIns="0" bIns="0">
            <a:spAutoFit/>
          </a:bodyPr>
          <a:lstStyle/>
          <a:p>
            <a:pPr>
              <a:spcAft>
                <a:spcPts val="0"/>
              </a:spcAft>
            </a:pPr>
            <a:r>
              <a:rPr sz="1000" b="1" i="0">
                <a:solidFill>
                  <a:srgbClr val="6B7280"/>
                </a:solidFill>
              </a:rPr>
              <a:t>FROM THE MANUSCRIPT</a:t>
            </a:r>
          </a:p>
        </p:txBody>
      </p:sp>
      <p:sp>
        <p:nvSpPr>
          <p:cNvPr id="12" name="TextBox 11"/>
          <p:cNvSpPr txBox="1"/>
          <p:nvPr/>
        </p:nvSpPr>
        <p:spPr>
          <a:xfrm>
            <a:off x="749808" y="5276088"/>
            <a:ext cx="4553712" cy="960120"/>
          </a:xfrm>
          <a:prstGeom prst="rect">
            <a:avLst/>
          </a:prstGeom>
          <a:noFill/>
        </p:spPr>
        <p:txBody>
          <a:bodyPr wrap="square" anchor="t" lIns="0" rIns="0" tIns="0" bIns="0">
            <a:spAutoFit/>
          </a:bodyPr>
          <a:lstStyle/>
          <a:p>
            <a:pPr>
              <a:spcAft>
                <a:spcPts val="0"/>
              </a:spcAft>
            </a:pPr>
            <a:r>
              <a:rPr sz="1300" b="0" i="1">
                <a:solidFill>
                  <a:srgbClr val="374151"/>
                </a:solidFill>
              </a:rPr>
              <a:t>"Other time-varying controls include a series of financial indicators that potentially relate to company performance" (p. 40)</a:t>
            </a:r>
          </a:p>
        </p:txBody>
      </p:sp>
      <p:sp>
        <p:nvSpPr>
          <p:cNvPr id="13" name="Rounded Rectangle 12"/>
          <p:cNvSpPr/>
          <p:nvPr/>
        </p:nvSpPr>
        <p:spPr>
          <a:xfrm>
            <a:off x="5577840" y="2240280"/>
            <a:ext cx="6065215" cy="2286000"/>
          </a:xfrm>
          <a:prstGeom prst="roundRect">
            <a:avLst>
              <a:gd name="adj" fmla="val 4000"/>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779007" y="2404872"/>
            <a:ext cx="5662879" cy="228600"/>
          </a:xfrm>
          <a:prstGeom prst="rect">
            <a:avLst/>
          </a:prstGeom>
          <a:noFill/>
        </p:spPr>
        <p:txBody>
          <a:bodyPr wrap="square" anchor="t" lIns="0" rIns="0" tIns="0" bIns="0">
            <a:spAutoFit/>
          </a:bodyPr>
          <a:lstStyle/>
          <a:p>
            <a:pPr>
              <a:spcAft>
                <a:spcPts val="0"/>
              </a:spcAft>
            </a:pPr>
            <a:r>
              <a:rPr sz="1000" b="1" i="0">
                <a:solidFill>
                  <a:srgbClr val="6B7280"/>
                </a:solidFill>
              </a:rPr>
              <a:t>THE CONCERN</a:t>
            </a:r>
          </a:p>
        </p:txBody>
      </p:sp>
      <p:sp>
        <p:nvSpPr>
          <p:cNvPr id="15" name="TextBox 14"/>
          <p:cNvSpPr txBox="1"/>
          <p:nvPr/>
        </p:nvSpPr>
        <p:spPr>
          <a:xfrm>
            <a:off x="5779007" y="2715768"/>
            <a:ext cx="5662879" cy="1609344"/>
          </a:xfrm>
          <a:prstGeom prst="rect">
            <a:avLst/>
          </a:prstGeom>
          <a:noFill/>
        </p:spPr>
        <p:txBody>
          <a:bodyPr wrap="square" anchor="t" lIns="0" rIns="0" tIns="0" bIns="0">
            <a:spAutoFit/>
          </a:bodyPr>
          <a:lstStyle/>
          <a:p>
            <a:pPr marL="219456" indent="-219456">
              <a:spcAft>
                <a:spcPts val="700"/>
              </a:spcAft>
              <a:buClr>
                <a:srgbClr val="D03B3B"/>
              </a:buClr>
              <a:buChar char="•"/>
            </a:pPr>
            <a:r>
              <a:rPr sz="1700" b="0" i="0">
                <a:solidFill>
                  <a:srgbClr val="1A1A2E"/>
                </a:solidFill>
              </a:rPr>
              <a:t>Female CEO effect may simply capture CEO turnover and subsequent mean reversion.</a:t>
            </a:r>
          </a:p>
          <a:p>
            <a:pPr marL="219456" indent="-219456">
              <a:spcAft>
                <a:spcPts val="700"/>
              </a:spcAft>
              <a:buClr>
                <a:srgbClr val="D03B3B"/>
              </a:buClr>
              <a:buChar char="•"/>
            </a:pPr>
            <a:r>
              <a:rPr sz="1700" b="0" i="0">
                <a:solidFill>
                  <a:srgbClr val="1A1A2E"/>
                </a:solidFill>
              </a:rPr>
              <a:t>Board size and growth omissions may bias Board and Q effects.</a:t>
            </a:r>
          </a:p>
        </p:txBody>
      </p:sp>
      <p:sp>
        <p:nvSpPr>
          <p:cNvPr id="16" name="Rounded Rectangle 15"/>
          <p:cNvSpPr/>
          <p:nvPr/>
        </p:nvSpPr>
        <p:spPr>
          <a:xfrm>
            <a:off x="5577840" y="4709160"/>
            <a:ext cx="6065215" cy="1554480"/>
          </a:xfrm>
          <a:prstGeom prst="roundRect">
            <a:avLst>
              <a:gd name="adj" fmla="val 5882"/>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779007" y="4873752"/>
            <a:ext cx="5662879" cy="228600"/>
          </a:xfrm>
          <a:prstGeom prst="rect">
            <a:avLst/>
          </a:prstGeom>
          <a:noFill/>
        </p:spPr>
        <p:txBody>
          <a:bodyPr wrap="square" anchor="t" lIns="0" rIns="0" tIns="0" bIns="0">
            <a:spAutoFit/>
          </a:bodyPr>
          <a:lstStyle/>
          <a:p>
            <a:pPr>
              <a:spcAft>
                <a:spcPts val="0"/>
              </a:spcAft>
            </a:pPr>
            <a:r>
              <a:rPr sz="1000" b="1" i="0">
                <a:solidFill>
                  <a:srgbClr val="3B5BDB"/>
                </a:solidFill>
              </a:rPr>
              <a:t>SUGGESTED REVISION</a:t>
            </a:r>
          </a:p>
        </p:txBody>
      </p:sp>
      <p:sp>
        <p:nvSpPr>
          <p:cNvPr id="18" name="TextBox 17"/>
          <p:cNvSpPr txBox="1"/>
          <p:nvPr/>
        </p:nvSpPr>
        <p:spPr>
          <a:xfrm>
            <a:off x="5779007" y="5184648"/>
            <a:ext cx="5662879" cy="877824"/>
          </a:xfrm>
          <a:prstGeom prst="rect">
            <a:avLst/>
          </a:prstGeom>
          <a:noFill/>
        </p:spPr>
        <p:txBody>
          <a:bodyPr wrap="square" anchor="t" lIns="0" rIns="0" tIns="0" bIns="0">
            <a:spAutoFit/>
          </a:bodyPr>
          <a:lstStyle/>
          <a:p>
            <a:pPr marL="219456" indent="-219456">
              <a:spcAft>
                <a:spcPts val="500"/>
              </a:spcAft>
              <a:buClr>
                <a:srgbClr val="3B5BDB"/>
              </a:buClr>
              <a:buChar char="•"/>
            </a:pPr>
            <a:r>
              <a:rPr sz="1500" b="0" i="0">
                <a:solidFill>
                  <a:srgbClr val="1A1A2E"/>
                </a:solidFill>
              </a:rPr>
              <a:t>Add any-CEO-change, Board size, log assets, growth, sector-year effects.</a:t>
            </a:r>
          </a:p>
        </p:txBody>
      </p:sp>
      <p:sp>
        <p:nvSpPr>
          <p:cNvPr id="19" name="TextBox 18"/>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20" name="TextBox 19"/>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457200"/>
            <a:ext cx="11094415" cy="274320"/>
          </a:xfrm>
          <a:prstGeom prst="rect">
            <a:avLst/>
          </a:prstGeom>
          <a:noFill/>
        </p:spPr>
        <p:txBody>
          <a:bodyPr wrap="square" anchor="t" lIns="0" rIns="0" tIns="0" bIns="0">
            <a:spAutoFit/>
          </a:bodyPr>
          <a:lstStyle/>
          <a:p>
            <a:pPr>
              <a:spcAft>
                <a:spcPts val="0"/>
              </a:spcAft>
            </a:pPr>
            <a:r>
              <a:rPr sz="1100" b="1" i="0">
                <a:solidFill>
                  <a:srgbClr val="6B7280"/>
                </a:solidFill>
              </a:rPr>
              <a:t>6 ITEMS · 1 OF 2</a:t>
            </a:r>
          </a:p>
        </p:txBody>
      </p:sp>
      <p:sp>
        <p:nvSpPr>
          <p:cNvPr id="3" name="TextBox 2"/>
          <p:cNvSpPr txBox="1"/>
          <p:nvPr/>
        </p:nvSpPr>
        <p:spPr>
          <a:xfrm>
            <a:off x="548640" y="749808"/>
            <a:ext cx="11094415" cy="685800"/>
          </a:xfrm>
          <a:prstGeom prst="rect">
            <a:avLst/>
          </a:prstGeom>
          <a:noFill/>
        </p:spPr>
        <p:txBody>
          <a:bodyPr wrap="square" anchor="ctr" lIns="0" rIns="0" tIns="0" bIns="0">
            <a:spAutoFit/>
          </a:bodyPr>
          <a:lstStyle/>
          <a:p>
            <a:pPr>
              <a:spcAft>
                <a:spcPts val="0"/>
              </a:spcAft>
            </a:pPr>
            <a:r>
              <a:rPr sz="2800" b="1" i="0">
                <a:solidFill>
                  <a:srgbClr val="1A1A2E"/>
                </a:solidFill>
              </a:rPr>
              <a:t>Minor comments</a:t>
            </a:r>
          </a:p>
        </p:txBody>
      </p:sp>
      <p:sp>
        <p:nvSpPr>
          <p:cNvPr id="4" name="Rectangle 3"/>
          <p:cNvSpPr/>
          <p:nvPr/>
        </p:nvSpPr>
        <p:spPr>
          <a:xfrm>
            <a:off x="548640" y="15727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548640" y="1828800"/>
            <a:ext cx="5410047" cy="2011680"/>
          </a:xfrm>
          <a:prstGeom prst="roundRect">
            <a:avLst>
              <a:gd name="adj" fmla="val 4545"/>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2029968"/>
            <a:ext cx="54864" cy="384048"/>
          </a:xfrm>
          <a:prstGeom prst="rect">
            <a:avLst/>
          </a:prstGeom>
          <a:solidFill>
            <a:srgbClr val="898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1993392"/>
            <a:ext cx="4952847" cy="1682496"/>
          </a:xfrm>
          <a:prstGeom prst="rect">
            <a:avLst/>
          </a:prstGeom>
          <a:noFill/>
        </p:spPr>
        <p:txBody>
          <a:bodyPr wrap="square" anchor="t" lIns="0" rIns="0" tIns="0" bIns="0">
            <a:spAutoFit/>
          </a:bodyPr>
          <a:lstStyle/>
          <a:p>
            <a:pPr>
              <a:spcAft>
                <a:spcPts val="200"/>
              </a:spcAft>
            </a:pPr>
            <a:r>
              <a:rPr sz="1400" b="1" i="0">
                <a:solidFill>
                  <a:srgbClr val="1A1A2E"/>
                </a:solidFill>
              </a:rPr>
              <a:t>1. Critical-mass comparison uses mismatched measures</a:t>
            </a:r>
          </a:p>
          <a:p>
            <a:pPr>
              <a:spcAft>
                <a:spcPts val="600"/>
              </a:spcAft>
            </a:pPr>
            <a:r>
              <a:rPr sz="1000" b="0" i="0">
                <a:solidFill>
                  <a:srgbClr val="6B7280"/>
                </a:solidFill>
              </a:rPr>
              <a:t>Summary and Discussion, p. 47; Does Company Size Matter?, Figure 6 ...</a:t>
            </a:r>
          </a:p>
          <a:p>
            <a:pPr>
              <a:spcAft>
                <a:spcPts val="500"/>
              </a:spcAft>
            </a:pPr>
            <a:r>
              <a:rPr sz="1200" b="0" i="0">
                <a:solidFill>
                  <a:srgbClr val="374151"/>
                </a:solidFill>
              </a:rPr>
              <a:t>Compares a share of companies (16%) with an average Board share (28.9%); target body inconsistent.</a:t>
            </a:r>
          </a:p>
          <a:p>
            <a:r>
              <a:rPr sz="1200" b="1" i="0">
                <a:solidFill>
                  <a:srgbClr val="3B5BDB"/>
                </a:solidFill>
              </a:rPr>
              <a:t>Fix: </a:t>
            </a:r>
            <a:r>
              <a:rPr sz="1200" b="0" i="0">
                <a:solidFill>
                  <a:srgbClr val="374151"/>
                </a:solidFill>
              </a:rPr>
              <a:t>Compare share of firms at 30% per band; fix attribution.</a:t>
            </a:r>
          </a:p>
        </p:txBody>
      </p:sp>
      <p:sp>
        <p:nvSpPr>
          <p:cNvPr id="8" name="Rounded Rectangle 7"/>
          <p:cNvSpPr/>
          <p:nvPr/>
        </p:nvSpPr>
        <p:spPr>
          <a:xfrm>
            <a:off x="6233007" y="1828800"/>
            <a:ext cx="5410047" cy="2011680"/>
          </a:xfrm>
          <a:prstGeom prst="roundRect">
            <a:avLst>
              <a:gd name="adj" fmla="val 4545"/>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233007" y="2029968"/>
            <a:ext cx="54864" cy="384048"/>
          </a:xfrm>
          <a:prstGeom prst="rect">
            <a:avLst/>
          </a:prstGeom>
          <a:solidFill>
            <a:srgbClr val="898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61607" y="1993392"/>
            <a:ext cx="4952847" cy="1682496"/>
          </a:xfrm>
          <a:prstGeom prst="rect">
            <a:avLst/>
          </a:prstGeom>
          <a:noFill/>
        </p:spPr>
        <p:txBody>
          <a:bodyPr wrap="square" anchor="t" lIns="0" rIns="0" tIns="0" bIns="0">
            <a:spAutoFit/>
          </a:bodyPr>
          <a:lstStyle/>
          <a:p>
            <a:pPr>
              <a:spcAft>
                <a:spcPts val="200"/>
              </a:spcAft>
            </a:pPr>
            <a:r>
              <a:rPr sz="1400" b="1" i="0">
                <a:solidFill>
                  <a:srgbClr val="1A1A2E"/>
                </a:solidFill>
              </a:rPr>
              <a:t>2. '80 years' and COVID claims lack support</a:t>
            </a:r>
          </a:p>
          <a:p>
            <a:pPr>
              <a:spcAft>
                <a:spcPts val="600"/>
              </a:spcAft>
            </a:pPr>
            <a:r>
              <a:rPr sz="1000" b="0" i="0">
                <a:solidFill>
                  <a:srgbClr val="6B7280"/>
                </a:solidFill>
              </a:rPr>
              <a:t>Summary and Discussion, p. 47; Executive Summary, p. 8; BCEC ...</a:t>
            </a:r>
          </a:p>
          <a:p>
            <a:pPr>
              <a:spcAft>
                <a:spcPts val="500"/>
              </a:spcAft>
            </a:pPr>
            <a:r>
              <a:rPr sz="1200" b="0" i="0">
                <a:solidFill>
                  <a:srgbClr val="374151"/>
                </a:solidFill>
              </a:rPr>
              <a:t>No derivation for 80 years; 2014 to 2019 data say nothing about recession effects.</a:t>
            </a:r>
          </a:p>
          <a:p>
            <a:r>
              <a:rPr sz="1200" b="1" i="0">
                <a:solidFill>
                  <a:srgbClr val="3B5BDB"/>
                </a:solidFill>
              </a:rPr>
              <a:t>Fix: </a:t>
            </a:r>
            <a:r>
              <a:rPr sz="1200" b="0" i="0">
                <a:solidFill>
                  <a:srgbClr val="374151"/>
                </a:solidFill>
              </a:rPr>
              <a:t>Show the trend projection or remove it.</a:t>
            </a:r>
          </a:p>
        </p:txBody>
      </p:sp>
      <p:sp>
        <p:nvSpPr>
          <p:cNvPr id="11" name="Rounded Rectangle 10"/>
          <p:cNvSpPr/>
          <p:nvPr/>
        </p:nvSpPr>
        <p:spPr>
          <a:xfrm>
            <a:off x="548640" y="4069080"/>
            <a:ext cx="5410047" cy="2011680"/>
          </a:xfrm>
          <a:prstGeom prst="roundRect">
            <a:avLst>
              <a:gd name="adj" fmla="val 4545"/>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48640" y="4270248"/>
            <a:ext cx="54864" cy="384048"/>
          </a:xfrm>
          <a:prstGeom prst="rect">
            <a:avLst/>
          </a:prstGeom>
          <a:solidFill>
            <a:srgbClr val="898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77240" y="4233672"/>
            <a:ext cx="4952847" cy="1682496"/>
          </a:xfrm>
          <a:prstGeom prst="rect">
            <a:avLst/>
          </a:prstGeom>
          <a:noFill/>
        </p:spPr>
        <p:txBody>
          <a:bodyPr wrap="square" anchor="t" lIns="0" rIns="0" tIns="0" bIns="0">
            <a:spAutoFit/>
          </a:bodyPr>
          <a:lstStyle/>
          <a:p>
            <a:pPr>
              <a:spcAft>
                <a:spcPts val="200"/>
              </a:spcAft>
            </a:pPr>
            <a:r>
              <a:rPr sz="1400" b="1" i="0">
                <a:solidFill>
                  <a:srgbClr val="1A1A2E"/>
                </a:solidFill>
              </a:rPr>
              <a:t>3. Glossary formulas contain errors</a:t>
            </a:r>
          </a:p>
          <a:p>
            <a:pPr>
              <a:spcAft>
                <a:spcPts val="600"/>
              </a:spcAft>
            </a:pPr>
            <a:r>
              <a:rPr sz="1000" b="0" i="0">
                <a:solidFill>
                  <a:srgbClr val="6B7280"/>
                </a:solidFill>
              </a:rPr>
              <a:t>Glossary and Technical Notes, pp. 52-53; How to Measure Company ...</a:t>
            </a:r>
          </a:p>
          <a:p>
            <a:pPr>
              <a:spcAft>
                <a:spcPts val="500"/>
              </a:spcAft>
            </a:pPr>
            <a:r>
              <a:rPr sz="1200" b="0" i="0">
                <a:solidFill>
                  <a:srgbClr val="374151"/>
                </a:solidFill>
              </a:rPr>
              <a:t>Dividend yield formula inverted; Q and EBIT defined inconsistently; sales per worker overclaimed.</a:t>
            </a:r>
          </a:p>
          <a:p>
            <a:r>
              <a:rPr sz="1200" b="1" i="0">
                <a:solidFill>
                  <a:srgbClr val="3B5BDB"/>
                </a:solidFill>
              </a:rPr>
              <a:t>Fix: </a:t>
            </a:r>
            <a:r>
              <a:rPr sz="1200" b="0" i="0">
                <a:solidFill>
                  <a:srgbClr val="374151"/>
                </a:solidFill>
              </a:rPr>
              <a:t>Correct formulas and confirm calculation code.</a:t>
            </a:r>
          </a:p>
        </p:txBody>
      </p:sp>
      <p:sp>
        <p:nvSpPr>
          <p:cNvPr id="14" name="TextBox 13"/>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15" name="TextBox 14"/>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457200"/>
            <a:ext cx="11094415" cy="274320"/>
          </a:xfrm>
          <a:prstGeom prst="rect">
            <a:avLst/>
          </a:prstGeom>
          <a:noFill/>
        </p:spPr>
        <p:txBody>
          <a:bodyPr wrap="square" anchor="t" lIns="0" rIns="0" tIns="0" bIns="0">
            <a:spAutoFit/>
          </a:bodyPr>
          <a:lstStyle/>
          <a:p>
            <a:pPr>
              <a:spcAft>
                <a:spcPts val="0"/>
              </a:spcAft>
            </a:pPr>
            <a:r>
              <a:rPr sz="1100" b="1" i="0">
                <a:solidFill>
                  <a:srgbClr val="6B7280"/>
                </a:solidFill>
              </a:rPr>
              <a:t>6 ITEMS · 2 OF 2</a:t>
            </a:r>
          </a:p>
        </p:txBody>
      </p:sp>
      <p:sp>
        <p:nvSpPr>
          <p:cNvPr id="3" name="TextBox 2"/>
          <p:cNvSpPr txBox="1"/>
          <p:nvPr/>
        </p:nvSpPr>
        <p:spPr>
          <a:xfrm>
            <a:off x="548640" y="749808"/>
            <a:ext cx="11094415" cy="685800"/>
          </a:xfrm>
          <a:prstGeom prst="rect">
            <a:avLst/>
          </a:prstGeom>
          <a:noFill/>
        </p:spPr>
        <p:txBody>
          <a:bodyPr wrap="square" anchor="ctr" lIns="0" rIns="0" tIns="0" bIns="0">
            <a:spAutoFit/>
          </a:bodyPr>
          <a:lstStyle/>
          <a:p>
            <a:pPr>
              <a:spcAft>
                <a:spcPts val="0"/>
              </a:spcAft>
            </a:pPr>
            <a:r>
              <a:rPr sz="2800" b="1" i="0">
                <a:solidFill>
                  <a:srgbClr val="1A1A2E"/>
                </a:solidFill>
              </a:rPr>
              <a:t>Minor comments</a:t>
            </a:r>
          </a:p>
        </p:txBody>
      </p:sp>
      <p:sp>
        <p:nvSpPr>
          <p:cNvPr id="4" name="Rectangle 3"/>
          <p:cNvSpPr/>
          <p:nvPr/>
        </p:nvSpPr>
        <p:spPr>
          <a:xfrm>
            <a:off x="548640" y="15727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548640" y="1828800"/>
            <a:ext cx="5410047" cy="2011680"/>
          </a:xfrm>
          <a:prstGeom prst="roundRect">
            <a:avLst>
              <a:gd name="adj" fmla="val 4545"/>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2029968"/>
            <a:ext cx="54864" cy="384048"/>
          </a:xfrm>
          <a:prstGeom prst="rect">
            <a:avLst/>
          </a:prstGeom>
          <a:solidFill>
            <a:srgbClr val="898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77240" y="1993392"/>
            <a:ext cx="4952847" cy="1682496"/>
          </a:xfrm>
          <a:prstGeom prst="rect">
            <a:avLst/>
          </a:prstGeom>
          <a:noFill/>
        </p:spPr>
        <p:txBody>
          <a:bodyPr wrap="square" anchor="t" lIns="0" rIns="0" tIns="0" bIns="0">
            <a:spAutoFit/>
          </a:bodyPr>
          <a:lstStyle/>
          <a:p>
            <a:pPr>
              <a:spcAft>
                <a:spcPts val="200"/>
              </a:spcAft>
            </a:pPr>
            <a:r>
              <a:rPr sz="1400" b="1" i="0">
                <a:solidFill>
                  <a:srgbClr val="1A1A2E"/>
                </a:solidFill>
              </a:rPr>
              <a:t>4. Control effects misdescribed</a:t>
            </a:r>
          </a:p>
          <a:p>
            <a:pPr>
              <a:spcAft>
                <a:spcPts val="600"/>
              </a:spcAft>
            </a:pPr>
            <a:r>
              <a:rPr sz="1000" b="0" i="0">
                <a:solidFill>
                  <a:srgbClr val="6B7280"/>
                </a:solidFill>
              </a:rPr>
              <a:t>Key Findings, p. 42; Table 3, p. 43; Figure 13, p. 33</a:t>
            </a:r>
          </a:p>
          <a:p>
            <a:pPr>
              <a:spcAft>
                <a:spcPts val="500"/>
              </a:spcAft>
            </a:pPr>
            <a:r>
              <a:rPr sz="1200" b="0" i="0">
                <a:solidFill>
                  <a:srgbClr val="374151"/>
                </a:solidFill>
              </a:rPr>
              <a:t>Negative capital intensity called a 'driver'; 7% capital-age effect lacks units.</a:t>
            </a:r>
          </a:p>
          <a:p>
            <a:r>
              <a:rPr sz="1200" b="1" i="0">
                <a:solidFill>
                  <a:srgbClr val="3B5BDB"/>
                </a:solidFill>
              </a:rPr>
              <a:t>Fix: </a:t>
            </a:r>
            <a:r>
              <a:rPr sz="1200" b="0" i="0">
                <a:solidFill>
                  <a:srgbClr val="374151"/>
                </a:solidFill>
              </a:rPr>
              <a:t>Report control effects with signs, units and baselines.</a:t>
            </a:r>
          </a:p>
        </p:txBody>
      </p:sp>
      <p:sp>
        <p:nvSpPr>
          <p:cNvPr id="8" name="Rounded Rectangle 7"/>
          <p:cNvSpPr/>
          <p:nvPr/>
        </p:nvSpPr>
        <p:spPr>
          <a:xfrm>
            <a:off x="6233007" y="1828800"/>
            <a:ext cx="5410047" cy="2011680"/>
          </a:xfrm>
          <a:prstGeom prst="roundRect">
            <a:avLst>
              <a:gd name="adj" fmla="val 4545"/>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233007" y="2029968"/>
            <a:ext cx="54864" cy="384048"/>
          </a:xfrm>
          <a:prstGeom prst="rect">
            <a:avLst/>
          </a:prstGeom>
          <a:solidFill>
            <a:srgbClr val="898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61607" y="1993392"/>
            <a:ext cx="4952847" cy="1682496"/>
          </a:xfrm>
          <a:prstGeom prst="rect">
            <a:avLst/>
          </a:prstGeom>
          <a:noFill/>
        </p:spPr>
        <p:txBody>
          <a:bodyPr wrap="square" anchor="t" lIns="0" rIns="0" tIns="0" bIns="0">
            <a:spAutoFit/>
          </a:bodyPr>
          <a:lstStyle/>
          <a:p>
            <a:pPr>
              <a:spcAft>
                <a:spcPts val="200"/>
              </a:spcAft>
            </a:pPr>
            <a:r>
              <a:rPr sz="1400" b="1" i="0">
                <a:solidFill>
                  <a:srgbClr val="1A1A2E"/>
                </a:solidFill>
              </a:rPr>
              <a:t>5. Several restated numbers do not match the tables</a:t>
            </a:r>
          </a:p>
          <a:p>
            <a:pPr>
              <a:spcAft>
                <a:spcPts val="600"/>
              </a:spcAft>
            </a:pPr>
            <a:r>
              <a:rPr sz="1000" b="0" i="0">
                <a:solidFill>
                  <a:srgbClr val="6B7280"/>
                </a:solidFill>
              </a:rPr>
              <a:t>WGEA Foreword, p. 6; Introduction, p. 10; Women in Leadership ...</a:t>
            </a:r>
          </a:p>
          <a:p>
            <a:pPr>
              <a:spcAft>
                <a:spcPts val="500"/>
              </a:spcAft>
            </a:pPr>
            <a:r>
              <a:rPr sz="1200" b="0" i="0">
                <a:solidFill>
                  <a:srgbClr val="374151"/>
                </a:solidFill>
              </a:rPr>
              <a:t>Small mismatches (one third vs 29.8%; overstated annual progress) erode trust in larger claims.</a:t>
            </a:r>
          </a:p>
          <a:p>
            <a:r>
              <a:rPr sz="1200" b="1" i="0">
                <a:solidFill>
                  <a:srgbClr val="3B5BDB"/>
                </a:solidFill>
              </a:rPr>
              <a:t>Fix: </a:t>
            </a:r>
            <a:r>
              <a:rPr sz="1200" b="0" i="0">
                <a:solidFill>
                  <a:srgbClr val="374151"/>
                </a:solidFill>
              </a:rPr>
              <a:t>Reconcile all narrative numbers with tables.</a:t>
            </a:r>
          </a:p>
        </p:txBody>
      </p:sp>
      <p:sp>
        <p:nvSpPr>
          <p:cNvPr id="11" name="Rounded Rectangle 10"/>
          <p:cNvSpPr/>
          <p:nvPr/>
        </p:nvSpPr>
        <p:spPr>
          <a:xfrm>
            <a:off x="548640" y="4069080"/>
            <a:ext cx="5410047" cy="2011680"/>
          </a:xfrm>
          <a:prstGeom prst="roundRect">
            <a:avLst>
              <a:gd name="adj" fmla="val 4545"/>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548640" y="4270248"/>
            <a:ext cx="54864" cy="384048"/>
          </a:xfrm>
          <a:prstGeom prst="rect">
            <a:avLst/>
          </a:prstGeom>
          <a:solidFill>
            <a:srgbClr val="89878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77240" y="4233672"/>
            <a:ext cx="4952847" cy="1682496"/>
          </a:xfrm>
          <a:prstGeom prst="rect">
            <a:avLst/>
          </a:prstGeom>
          <a:noFill/>
        </p:spPr>
        <p:txBody>
          <a:bodyPr wrap="square" anchor="t" lIns="0" rIns="0" tIns="0" bIns="0">
            <a:spAutoFit/>
          </a:bodyPr>
          <a:lstStyle/>
          <a:p>
            <a:pPr>
              <a:spcAft>
                <a:spcPts val="200"/>
              </a:spcAft>
            </a:pPr>
            <a:r>
              <a:rPr sz="1400" b="1" i="0">
                <a:solidFill>
                  <a:srgbClr val="1A1A2E"/>
                </a:solidFill>
              </a:rPr>
              <a:t>6. Citations and references do not match</a:t>
            </a:r>
          </a:p>
          <a:p>
            <a:pPr>
              <a:spcAft>
                <a:spcPts val="600"/>
              </a:spcAft>
            </a:pPr>
            <a:r>
              <a:rPr sz="1000" b="0" i="0">
                <a:solidFill>
                  <a:srgbClr val="6B7280"/>
                </a:solidFill>
              </a:rPr>
              <a:t>Introduction, pp. 10-11; footnotes on p. 14, 39, 46-47 ...</a:t>
            </a:r>
          </a:p>
          <a:p>
            <a:pPr>
              <a:spcAft>
                <a:spcPts val="500"/>
              </a:spcAft>
            </a:pPr>
            <a:r>
              <a:rPr sz="1200" b="0" i="0">
                <a:solidFill>
                  <a:srgbClr val="374151"/>
                </a:solidFill>
              </a:rPr>
              <a:t>Several cited works missing from references, including contrary evidence.</a:t>
            </a:r>
          </a:p>
          <a:p>
            <a:r>
              <a:rPr sz="1200" b="1" i="0">
                <a:solidFill>
                  <a:srgbClr val="3B5BDB"/>
                </a:solidFill>
              </a:rPr>
              <a:t>Fix: </a:t>
            </a:r>
            <a:r>
              <a:rPr sz="1200" b="0" i="0">
                <a:solidFill>
                  <a:srgbClr val="374151"/>
                </a:solidFill>
              </a:rPr>
              <a:t>Reconcile in-text citations with the reference list.</a:t>
            </a:r>
          </a:p>
        </p:txBody>
      </p:sp>
      <p:sp>
        <p:nvSpPr>
          <p:cNvPr id="14" name="TextBox 13"/>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15" name="TextBox 14"/>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457200"/>
            <a:ext cx="11094415" cy="274320"/>
          </a:xfrm>
          <a:prstGeom prst="rect">
            <a:avLst/>
          </a:prstGeom>
          <a:noFill/>
        </p:spPr>
        <p:txBody>
          <a:bodyPr wrap="square" anchor="t" lIns="0" rIns="0" tIns="0" bIns="0">
            <a:spAutoFit/>
          </a:bodyPr>
          <a:lstStyle/>
          <a:p>
            <a:pPr>
              <a:spcAft>
                <a:spcPts val="0"/>
              </a:spcAft>
            </a:pPr>
            <a:r>
              <a:rPr sz="1100" b="1" i="0">
                <a:solidFill>
                  <a:srgbClr val="6B7280"/>
                </a:solidFill>
              </a:rPr>
              <a:t>20 ITEMS · CITATIONS THAT DO NOT MATCH THE REFERENCE LIST</a:t>
            </a:r>
          </a:p>
        </p:txBody>
      </p:sp>
      <p:sp>
        <p:nvSpPr>
          <p:cNvPr id="3" name="TextBox 2"/>
          <p:cNvSpPr txBox="1"/>
          <p:nvPr/>
        </p:nvSpPr>
        <p:spPr>
          <a:xfrm>
            <a:off x="548640" y="749808"/>
            <a:ext cx="11094415" cy="685800"/>
          </a:xfrm>
          <a:prstGeom prst="rect">
            <a:avLst/>
          </a:prstGeom>
          <a:noFill/>
        </p:spPr>
        <p:txBody>
          <a:bodyPr wrap="square" anchor="ctr" lIns="0" rIns="0" tIns="0" bIns="0">
            <a:spAutoFit/>
          </a:bodyPr>
          <a:lstStyle/>
          <a:p>
            <a:pPr>
              <a:spcAft>
                <a:spcPts val="0"/>
              </a:spcAft>
            </a:pPr>
            <a:r>
              <a:rPr sz="2800" b="1" i="0">
                <a:solidFill>
                  <a:srgbClr val="1A1A2E"/>
                </a:solidFill>
              </a:rPr>
              <a:t>References to verify</a:t>
            </a:r>
          </a:p>
        </p:txBody>
      </p:sp>
      <p:sp>
        <p:nvSpPr>
          <p:cNvPr id="4" name="Rectangle 3"/>
          <p:cNvSpPr/>
          <p:nvPr/>
        </p:nvSpPr>
        <p:spPr>
          <a:xfrm>
            <a:off x="548640" y="15727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1874519"/>
            <a:ext cx="11094415" cy="4023360"/>
          </a:xfrm>
          <a:prstGeom prst="rect">
            <a:avLst/>
          </a:prstGeom>
          <a:noFill/>
        </p:spPr>
        <p:txBody>
          <a:bodyPr wrap="square" anchor="t" lIns="0" rIns="0" tIns="0" bIns="0">
            <a:spAutoFit/>
          </a:bodyPr>
          <a:lstStyle/>
          <a:p>
            <a:pPr marL="219456" indent="-219456">
              <a:spcAft>
                <a:spcPts val="700"/>
              </a:spcAft>
              <a:buClr>
                <a:srgbClr val="6B7280"/>
              </a:buClr>
              <a:buChar char="•"/>
            </a:pPr>
            <a:r>
              <a:rPr sz="1150" b="0" i="0">
                <a:solidFill>
                  <a:srgbClr val="374151"/>
                </a:solidFill>
              </a:rPr>
              <a:t>Carter et al (2010) is cited in text (Introduction) but absent from the reference list.</a:t>
            </a:r>
          </a:p>
          <a:p>
            <a:pPr marL="219456" indent="-219456">
              <a:spcAft>
                <a:spcPts val="700"/>
              </a:spcAft>
              <a:buClr>
                <a:srgbClr val="6B7280"/>
              </a:buClr>
              <a:buChar char="•"/>
            </a:pPr>
            <a:r>
              <a:rPr sz="1150" b="0" i="0">
                <a:solidFill>
                  <a:srgbClr val="374151"/>
                </a:solidFill>
              </a:rPr>
              <a:t>Lins et al. (2015) is cited in footnotes 17 and 18 but absent from the reference list.</a:t>
            </a:r>
          </a:p>
          <a:p>
            <a:pPr marL="219456" indent="-219456">
              <a:spcAft>
                <a:spcPts val="700"/>
              </a:spcAft>
              <a:buClr>
                <a:srgbClr val="6B7280"/>
              </a:buClr>
              <a:buChar char="•"/>
            </a:pPr>
            <a:r>
              <a:rPr sz="1150" b="0" i="0">
                <a:solidFill>
                  <a:srgbClr val="374151"/>
                </a:solidFill>
              </a:rPr>
              <a:t>Klein (2017) is cited in footnote 13 but absent from the reference list.</a:t>
            </a:r>
          </a:p>
          <a:p>
            <a:pPr marL="219456" indent="-219456">
              <a:spcAft>
                <a:spcPts val="700"/>
              </a:spcAft>
              <a:buClr>
                <a:srgbClr val="6B7280"/>
              </a:buClr>
              <a:buChar char="•"/>
            </a:pPr>
            <a:r>
              <a:rPr sz="1150" b="0" i="0">
                <a:solidFill>
                  <a:srgbClr val="374151"/>
                </a:solidFill>
              </a:rPr>
              <a:t>Tobin and Brainard 1976 is cited in footnote 8 but absent from the reference list.</a:t>
            </a:r>
          </a:p>
          <a:p>
            <a:pPr marL="219456" indent="-219456">
              <a:spcAft>
                <a:spcPts val="700"/>
              </a:spcAft>
              <a:buClr>
                <a:srgbClr val="6B7280"/>
              </a:buClr>
              <a:buChar char="•"/>
            </a:pPr>
            <a:r>
              <a:rPr sz="1150" b="0" i="0">
                <a:solidFill>
                  <a:srgbClr val="374151"/>
                </a:solidFill>
              </a:rPr>
              <a:t>Kaldor 1966 is cited in footnote 8 but absent from the reference list.</a:t>
            </a:r>
          </a:p>
          <a:p>
            <a:pPr marL="219456" indent="-219456">
              <a:spcAft>
                <a:spcPts val="700"/>
              </a:spcAft>
              <a:buClr>
                <a:srgbClr val="6B7280"/>
              </a:buClr>
              <a:buChar char="•"/>
            </a:pPr>
            <a:r>
              <a:rPr sz="1150" b="0" i="0">
                <a:solidFill>
                  <a:srgbClr val="374151"/>
                </a:solidFill>
              </a:rPr>
              <a:t>Matsa &amp; Miller 2014 is cited in footnotes 4 and 17 but only Matsa and Miller (2013) appears in the reference list.</a:t>
            </a:r>
          </a:p>
          <a:p>
            <a:pPr marL="219456" indent="-219456">
              <a:spcAft>
                <a:spcPts val="700"/>
              </a:spcAft>
              <a:buClr>
                <a:srgbClr val="6B7280"/>
              </a:buClr>
              <a:buChar char="•"/>
            </a:pPr>
            <a:r>
              <a:rPr sz="1150" b="0" i="0">
                <a:solidFill>
                  <a:srgbClr val="374151"/>
                </a:solidFill>
              </a:rPr>
              <a:t>Capezio and Mavisakalyan 2015 is cited in footnote 5, but the reference list gives 2016.</a:t>
            </a:r>
          </a:p>
          <a:p>
            <a:pPr marL="219456" indent="-219456">
              <a:spcAft>
                <a:spcPts val="700"/>
              </a:spcAft>
              <a:buClr>
                <a:srgbClr val="6B7280"/>
              </a:buClr>
              <a:buChar char="•"/>
            </a:pPr>
            <a:r>
              <a:rPr sz="1150" b="0" i="0">
                <a:solidFill>
                  <a:srgbClr val="374151"/>
                </a:solidFill>
              </a:rPr>
              <a:t>Gomez, Lafuente &amp; Vaillant 2017 is cited in footnote 3, but the reference list has Moreno-Gómez, Lafuente and Vaillant (2018). Year and author surname form are inconsistent; footnote 16 ...</a:t>
            </a:r>
          </a:p>
          <a:p>
            <a:pPr marL="219456" indent="-219456">
              <a:spcAft>
                <a:spcPts val="700"/>
              </a:spcAft>
              <a:buClr>
                <a:srgbClr val="6B7280"/>
              </a:buClr>
              <a:buChar char="•"/>
            </a:pPr>
            <a:r>
              <a:rPr sz="1150" b="0" i="0">
                <a:solidFill>
                  <a:srgbClr val="374151"/>
                </a:solidFill>
              </a:rPr>
              <a:t>Hunt, Prince, Dixon-Fyle and Yee 2018 (McKinsey) is cited in footnote 12 and the text refers to a '2018 McKinsey study'/'2018 McKinsey &amp; Co report', but the reference list dates it 2019.</a:t>
            </a:r>
          </a:p>
        </p:txBody>
      </p:sp>
      <p:sp>
        <p:nvSpPr>
          <p:cNvPr id="6" name="TextBox 5"/>
          <p:cNvSpPr txBox="1"/>
          <p:nvPr/>
        </p:nvSpPr>
        <p:spPr>
          <a:xfrm>
            <a:off x="548640" y="5989320"/>
            <a:ext cx="11094415" cy="274320"/>
          </a:xfrm>
          <a:prstGeom prst="rect">
            <a:avLst/>
          </a:prstGeom>
          <a:noFill/>
        </p:spPr>
        <p:txBody>
          <a:bodyPr wrap="square" anchor="t" lIns="0" rIns="0" tIns="0" bIns="0">
            <a:spAutoFit/>
          </a:bodyPr>
          <a:lstStyle/>
          <a:p>
            <a:pPr>
              <a:spcAft>
                <a:spcPts val="0"/>
              </a:spcAft>
            </a:pPr>
            <a:r>
              <a:rPr sz="1100" b="0" i="1">
                <a:solidFill>
                  <a:srgbClr val="6B7280"/>
                </a:solidFill>
              </a:rPr>
              <a:t>Plus 11 more in the written report.</a:t>
            </a:r>
          </a:p>
        </p:txBody>
      </p:sp>
      <p:sp>
        <p:nvSpPr>
          <p:cNvPr id="7" name="TextBox 6"/>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8" name="TextBox 7"/>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749808"/>
            <a:ext cx="11094415" cy="685800"/>
          </a:xfrm>
          <a:prstGeom prst="rect">
            <a:avLst/>
          </a:prstGeom>
          <a:noFill/>
        </p:spPr>
        <p:txBody>
          <a:bodyPr wrap="square" anchor="ctr" lIns="0" rIns="0" tIns="0" bIns="0">
            <a:spAutoFit/>
          </a:bodyPr>
          <a:lstStyle/>
          <a:p>
            <a:pPr>
              <a:spcAft>
                <a:spcPts val="0"/>
              </a:spcAft>
            </a:pPr>
            <a:r>
              <a:rPr sz="2800" b="1" i="0">
                <a:solidFill>
                  <a:srgbClr val="1A1A2E"/>
                </a:solidFill>
              </a:rPr>
              <a:t>Recommendation and next steps</a:t>
            </a:r>
          </a:p>
        </p:txBody>
      </p:sp>
      <p:sp>
        <p:nvSpPr>
          <p:cNvPr id="3" name="Rectangle 2"/>
          <p:cNvSpPr/>
          <p:nvPr/>
        </p:nvSpPr>
        <p:spPr>
          <a:xfrm>
            <a:off x="548640" y="1572768"/>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548640" y="1828800"/>
            <a:ext cx="4023360" cy="1737360"/>
          </a:xfrm>
          <a:prstGeom prst="roundRect">
            <a:avLst>
              <a:gd name="adj" fmla="val 5263"/>
            </a:avLst>
          </a:prstGeom>
          <a:solidFill>
            <a:srgbClr val="F5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49808" y="1993392"/>
            <a:ext cx="3657600" cy="228600"/>
          </a:xfrm>
          <a:prstGeom prst="rect">
            <a:avLst/>
          </a:prstGeom>
          <a:noFill/>
        </p:spPr>
        <p:txBody>
          <a:bodyPr wrap="square" anchor="t" lIns="0" rIns="0" tIns="0" bIns="0">
            <a:spAutoFit/>
          </a:bodyPr>
          <a:lstStyle/>
          <a:p>
            <a:pPr>
              <a:spcAft>
                <a:spcPts val="0"/>
              </a:spcAft>
            </a:pPr>
            <a:r>
              <a:rPr sz="1000" b="1" i="0">
                <a:solidFill>
                  <a:srgbClr val="6B7280"/>
                </a:solidFill>
              </a:rPr>
              <a:t>POTENTIAL RECOMMENDATION</a:t>
            </a:r>
          </a:p>
        </p:txBody>
      </p:sp>
      <p:sp>
        <p:nvSpPr>
          <p:cNvPr id="6" name="TextBox 5"/>
          <p:cNvSpPr txBox="1"/>
          <p:nvPr/>
        </p:nvSpPr>
        <p:spPr>
          <a:xfrm>
            <a:off x="749808" y="2331720"/>
            <a:ext cx="3657600" cy="1005840"/>
          </a:xfrm>
          <a:prstGeom prst="rect">
            <a:avLst/>
          </a:prstGeom>
          <a:noFill/>
        </p:spPr>
        <p:txBody>
          <a:bodyPr wrap="square" anchor="ctr" lIns="0" rIns="0" tIns="0" bIns="0">
            <a:spAutoFit/>
          </a:bodyPr>
          <a:lstStyle/>
          <a:p>
            <a:pPr>
              <a:spcAft>
                <a:spcPts val="0"/>
              </a:spcAft>
            </a:pPr>
            <a:r>
              <a:rPr sz="2600" b="1" i="0">
                <a:solidFill>
                  <a:srgbClr val="1A1A2E"/>
                </a:solidFill>
              </a:rPr>
              <a:t>Substantial revision</a:t>
            </a:r>
          </a:p>
        </p:txBody>
      </p:sp>
      <p:sp>
        <p:nvSpPr>
          <p:cNvPr id="7" name="Rounded Rectangle 6"/>
          <p:cNvSpPr/>
          <p:nvPr/>
        </p:nvSpPr>
        <p:spPr>
          <a:xfrm>
            <a:off x="4846320" y="1828800"/>
            <a:ext cx="6796735" cy="1737360"/>
          </a:xfrm>
          <a:prstGeom prst="roundRect">
            <a:avLst>
              <a:gd name="adj" fmla="val 5263"/>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47488" y="1993392"/>
            <a:ext cx="6394399" cy="228600"/>
          </a:xfrm>
          <a:prstGeom prst="rect">
            <a:avLst/>
          </a:prstGeom>
          <a:noFill/>
        </p:spPr>
        <p:txBody>
          <a:bodyPr wrap="square" anchor="t" lIns="0" rIns="0" tIns="0" bIns="0">
            <a:spAutoFit/>
          </a:bodyPr>
          <a:lstStyle/>
          <a:p>
            <a:pPr>
              <a:spcAft>
                <a:spcPts val="0"/>
              </a:spcAft>
            </a:pPr>
            <a:r>
              <a:rPr sz="1000" b="1" i="0">
                <a:solidFill>
                  <a:srgbClr val="3B5BDB"/>
                </a:solidFill>
              </a:rPr>
              <a:t>HIGHEST-LEVERAGE FIX</a:t>
            </a:r>
          </a:p>
        </p:txBody>
      </p:sp>
      <p:sp>
        <p:nvSpPr>
          <p:cNvPr id="9" name="TextBox 8"/>
          <p:cNvSpPr txBox="1"/>
          <p:nvPr/>
        </p:nvSpPr>
        <p:spPr>
          <a:xfrm>
            <a:off x="5047488" y="2304288"/>
            <a:ext cx="6394399" cy="1060704"/>
          </a:xfrm>
          <a:prstGeom prst="rect">
            <a:avLst/>
          </a:prstGeom>
          <a:noFill/>
        </p:spPr>
        <p:txBody>
          <a:bodyPr wrap="square" anchor="t" lIns="0" rIns="0" tIns="0" bIns="0">
            <a:spAutoFit/>
          </a:bodyPr>
          <a:lstStyle/>
          <a:p>
            <a:pPr>
              <a:spcAft>
                <a:spcPts val="0"/>
              </a:spcAft>
            </a:pPr>
            <a:r>
              <a:rPr sz="1600" b="0" i="0">
                <a:solidFill>
                  <a:srgbClr val="1A1A2E"/>
                </a:solidFill>
              </a:rPr>
              <a:t>Define the change regressors, report clustered standard errors and sample counts, show lead/placebo and reverse-causality tests, and soften causal language accordingly.</a:t>
            </a:r>
          </a:p>
        </p:txBody>
      </p:sp>
      <p:sp>
        <p:nvSpPr>
          <p:cNvPr id="10" name="Rectangle 9"/>
          <p:cNvSpPr/>
          <p:nvPr/>
        </p:nvSpPr>
        <p:spPr>
          <a:xfrm>
            <a:off x="548640" y="4069080"/>
            <a:ext cx="11094415" cy="12801"/>
          </a:xfrm>
          <a:prstGeom prst="rect">
            <a:avLst/>
          </a:prstGeom>
          <a:solidFill>
            <a:srgbClr val="E5E7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48640" y="4251960"/>
            <a:ext cx="11094415" cy="822960"/>
          </a:xfrm>
          <a:prstGeom prst="rect">
            <a:avLst/>
          </a:prstGeom>
          <a:noFill/>
        </p:spPr>
        <p:txBody>
          <a:bodyPr wrap="square" anchor="t" lIns="0" rIns="0" tIns="0" bIns="0">
            <a:spAutoFit/>
          </a:bodyPr>
          <a:lstStyle/>
          <a:p>
            <a:pPr>
              <a:spcAft>
                <a:spcPts val="0"/>
              </a:spcAft>
            </a:pPr>
            <a:r>
              <a:rPr sz="1150" b="0" i="0">
                <a:solidFill>
                  <a:srgbClr val="6B7280"/>
                </a:solidFill>
              </a:rPr>
              <a:t>Prepared with AI assistance as a pre-release review. Please review and edit before relying on it, and disclose AI use per the relevant organisation's policy.</a:t>
            </a:r>
          </a:p>
        </p:txBody>
      </p:sp>
      <p:sp>
        <p:nvSpPr>
          <p:cNvPr id="12" name="TextBox 11"/>
          <p:cNvSpPr txBox="1"/>
          <p:nvPr/>
        </p:nvSpPr>
        <p:spPr>
          <a:xfrm>
            <a:off x="548640" y="6446520"/>
            <a:ext cx="10180015" cy="228600"/>
          </a:xfrm>
          <a:prstGeom prst="rect">
            <a:avLst/>
          </a:prstGeom>
          <a:noFill/>
        </p:spPr>
        <p:txBody>
          <a:bodyPr wrap="square" anchor="ctr" lIns="0" rIns="0" tIns="0" bIns="0">
            <a:spAutoFit/>
          </a:bodyPr>
          <a:lstStyle/>
          <a:p>
            <a:pPr>
              <a:spcAft>
                <a:spcPts val="0"/>
              </a:spcAft>
            </a:pPr>
            <a:r>
              <a:rPr sz="900" b="0" i="0">
                <a:solidFill>
                  <a:srgbClr val="6B7280"/>
                </a:solidFill>
              </a:rPr>
              <a:t>Refereely · AI-assisted pre-release review · BCEC WGEA Gender Equity Insights 2020 Delivering the Business Outcomes_WEB_FINAL.pdf</a:t>
            </a:r>
          </a:p>
        </p:txBody>
      </p:sp>
      <p:sp>
        <p:nvSpPr>
          <p:cNvPr id="13" name="TextBox 12"/>
          <p:cNvSpPr txBox="1"/>
          <p:nvPr/>
        </p:nvSpPr>
        <p:spPr>
          <a:xfrm>
            <a:off x="10728655" y="6446520"/>
            <a:ext cx="914400" cy="228600"/>
          </a:xfrm>
          <a:prstGeom prst="rect">
            <a:avLst/>
          </a:prstGeom>
          <a:noFill/>
        </p:spPr>
        <p:txBody>
          <a:bodyPr wrap="square" anchor="ctr" lIns="0" rIns="0" tIns="0" bIns="0">
            <a:spAutoFit/>
          </a:bodyPr>
          <a:lstStyle/>
          <a:p>
            <a:pPr algn="r">
              <a:spcAft>
                <a:spcPts val="0"/>
              </a:spcAft>
            </a:pPr>
            <a:r>
              <a:rPr sz="900" b="0" i="0">
                <a:solidFill>
                  <a:srgbClr val="6B7280"/>
                </a:solidFill>
              </a:rPr>
              <a:t>31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